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炒飯、ゆで卵、箸が添えられたボウル1杯のサラ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サーモンケーキ、サラダ、フムスが入ったボウル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パセリバター、煎りヘーゼルナッツ、削ったパルメザンチーズがかかったパッパルデッレパスタ1皿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炒飯、ゆで卵、箸が添えられたボウル1杯のサラ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50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51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</a:p>
        </p:txBody>
      </p:sp>
      <p:sp>
        <p:nvSpPr>
          <p:cNvPr id="152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</a:p>
        </p:txBody>
      </p:sp>
      <p:sp>
        <p:nvSpPr>
          <p:cNvPr id="153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61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62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0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71" name="スライド番号"/>
          <p:cNvSpPr txBox="1"/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9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0" name="スライド番号"/>
          <p:cNvSpPr txBox="1"/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アボカドとライム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9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サーモンケーキ、サラダ、フムスが入ったボウル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パセリバター、煎りヘーゼルナッツ、削ったパルメザンチーズがかかったパッパルデッレパスタ1皿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4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Relationship Id="rId3" Type="http://schemas.openxmlformats.org/officeDocument/2006/relationships/image" Target="../media/image3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4.tif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tif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11.tif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小学5年生 ITブートキャンプ サイバーセキュリティ編…"/>
          <p:cNvSpPr txBox="1"/>
          <p:nvPr>
            <p:ph type="ctrTitle"/>
          </p:nvPr>
        </p:nvSpPr>
        <p:spPr>
          <a:xfrm>
            <a:off x="1206498" y="791543"/>
            <a:ext cx="21971004" cy="7693895"/>
          </a:xfrm>
          <a:prstGeom prst="rect">
            <a:avLst/>
          </a:prstGeom>
        </p:spPr>
        <p:txBody>
          <a:bodyPr anchor="ctr"/>
          <a:lstStyle/>
          <a:p>
            <a:pPr algn="ctr">
              <a:defRPr spc="-100" sz="5000"/>
            </a:pPr>
            <a:r>
              <a:t>小学5年生 ITブートキャンプ サイバーセキュリティ編</a:t>
            </a:r>
          </a:p>
          <a:p>
            <a:pPr algn="ctr">
              <a:defRPr spc="-100" sz="5000"/>
            </a:pPr>
          </a:p>
          <a:p>
            <a:pPr algn="ctr">
              <a:defRPr spc="-300" sz="15000"/>
            </a:pPr>
            <a:r>
              <a:t>サイバー安全教室</a:t>
            </a:r>
          </a:p>
        </p:txBody>
      </p:sp>
      <p:pic>
        <p:nvPicPr>
          <p:cNvPr id="2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2948" y="8059859"/>
            <a:ext cx="3347110" cy="49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株式会社 jig.jp 取締役 創業者…"/>
          <p:cNvSpPr txBox="1"/>
          <p:nvPr/>
        </p:nvSpPr>
        <p:spPr>
          <a:xfrm>
            <a:off x="7017300" y="9752615"/>
            <a:ext cx="10349400" cy="241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 創業者</a:t>
            </a:r>
          </a:p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神山まるごと高専 技術教育統括ディレクター</a:t>
            </a:r>
          </a:p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@taisukef</a:t>
            </a:r>
          </a:p>
        </p:txBody>
      </p:sp>
      <p:pic>
        <p:nvPicPr>
          <p:cNvPr id="212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88613" y="12644047"/>
            <a:ext cx="1620772" cy="57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6873" y="8558143"/>
            <a:ext cx="4645170" cy="4801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交通事故が危ない理由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交通事故が危ない理由</a:t>
            </a:r>
          </a:p>
          <a:p>
            <a:pPr algn="ctr"/>
          </a:p>
          <a:p>
            <a:pPr algn="ctr"/>
            <a:r>
              <a:t>物理の基本法則</a:t>
            </a:r>
          </a:p>
          <a:p>
            <a:pPr algn="ctr"/>
            <a:r>
              <a:t>F=ma</a:t>
            </a:r>
          </a:p>
          <a:p>
            <a:pPr algn="ctr"/>
            <a:r>
              <a:t>（攻撃力＝質量 x 速度の変化）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IPv6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600" sz="30000"/>
            </a:lvl1pPr>
          </a:lstStyle>
          <a:p>
            <a:pPr/>
            <a:r>
              <a:t>IPv6</a:t>
            </a:r>
          </a:p>
        </p:txBody>
      </p:sp>
      <p:sp>
        <p:nvSpPr>
          <p:cNvPr id="1139" name="since 1999"/>
          <p:cNvSpPr txBox="1"/>
          <p:nvPr/>
        </p:nvSpPr>
        <p:spPr>
          <a:xfrm>
            <a:off x="6290986" y="9050626"/>
            <a:ext cx="11802028" cy="1126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19" sz="6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since 1999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1" name="表1"/>
          <p:cNvGraphicFramePr/>
          <p:nvPr/>
        </p:nvGraphicFramePr>
        <p:xfrm>
          <a:off x="469644" y="3680557"/>
          <a:ext cx="23533612" cy="97592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1038948"/>
                <a:gridCol w="3825903"/>
                <a:gridCol w="4181455"/>
                <a:gridCol w="4398403"/>
              </a:tblGrid>
              <a:tr h="19315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400"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101600">
                      <a:solidFill>
                        <a:srgbClr val="000000"/>
                      </a:solidFill>
                      <a:miter lim="400000"/>
                    </a:lnT>
                    <a:lnB w="1016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4200">
                          <a:sym typeface="ヒラギノ角ゴ ProN W6"/>
                        </a:defRPr>
                      </a:pPr>
                      <a:r>
                        <a:t>Internet1</a:t>
                      </a:r>
                    </a:p>
                    <a:p>
                      <a:pPr defTabSz="914400">
                        <a:tabLst>
                          <a:tab pos="1663700" algn="l"/>
                        </a:tabLst>
                        <a:defRPr b="0" sz="3000">
                          <a:sym typeface="ヒラギノ角ゴ ProN W6"/>
                        </a:defRPr>
                      </a:pPr>
                      <a:r>
                        <a:t>(IPv4)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01600">
                      <a:solidFill>
                        <a:srgbClr val="000000"/>
                      </a:solidFill>
                      <a:miter lim="400000"/>
                    </a:lnT>
                    <a:lnB w="1016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4200">
                          <a:sym typeface="ヒラギノ角ゴ ProN W6"/>
                        </a:defRPr>
                      </a:pPr>
                      <a:r>
                        <a:t>Internet2</a:t>
                      </a:r>
                    </a:p>
                    <a:p>
                      <a:pPr defTabSz="914400">
                        <a:tabLst>
                          <a:tab pos="1663700" algn="l"/>
                        </a:tabLst>
                        <a:defRPr b="0" sz="3000">
                          <a:sym typeface="ヒラギノ角ゴ ProN W6"/>
                        </a:defRPr>
                      </a:pPr>
                      <a:r>
                        <a:t>(IPv6)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01600">
                      <a:solidFill>
                        <a:srgbClr val="000000"/>
                      </a:solidFill>
                      <a:miter lim="400000"/>
                    </a:lnT>
                    <a:lnB w="1016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4200">
                          <a:sym typeface="ヒラギノ角ゴ ProN W6"/>
                        </a:defRPr>
                      </a:pPr>
                      <a:r>
                        <a:t>Internet3</a:t>
                      </a:r>
                    </a:p>
                    <a:p>
                      <a:pPr defTabSz="914400">
                        <a:tabLst>
                          <a:tab pos="1663700" algn="l"/>
                        </a:tabLst>
                        <a:defRPr b="0" sz="3000">
                          <a:sym typeface="ヒラギノ角ゴ ProN W6"/>
                        </a:defRPr>
                      </a:pPr>
                      <a:r>
                        <a:t>(EVER/IP)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101600">
                      <a:solidFill>
                        <a:srgbClr val="000000"/>
                      </a:solidFill>
                      <a:miter lim="400000"/>
                    </a:lnT>
                    <a:lnB w="1016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9315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55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十分なアドレス数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1016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016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100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</a:rPr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1016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100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</a:rPr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1016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9315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55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公開鍵暗号による暗号化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0">
                          <a:solidFill>
                            <a:schemeClr val="accent4">
                              <a:hueOff val="-1247790"/>
                              <a:lumOff val="-12326"/>
                            </a:schemeClr>
                          </a:solidFill>
                        </a:rPr>
                        <a:t>△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100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</a:rPr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9315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55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公開鍵暗号による
信頼できるIPアドレス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100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</a:rPr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93153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55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人で不要の運用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016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1016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016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</a:rPr>
                        <a:t>✕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016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100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</a:rPr>
                        <a:t>○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1016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1016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142" name="Internet3…"/>
          <p:cNvSpPr txBox="1"/>
          <p:nvPr/>
        </p:nvSpPr>
        <p:spPr>
          <a:xfrm>
            <a:off x="2438018" y="267390"/>
            <a:ext cx="19507963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000000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ヒラギノ角ゴ ProN W6"/>
              </a:rPr>
              <a:t>Internet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ヒラギノ角ゴ ProN W6"/>
              </a:rPr>
              <a:t>3</a:t>
            </a:r>
            <a:endParaRPr>
              <a:latin typeface="+mn-lt"/>
              <a:ea typeface="+mn-ea"/>
              <a:cs typeface="+mn-cs"/>
              <a:sym typeface="ヒラギノ角ゴ ProN W6"/>
            </a:endParaRPr>
          </a:p>
          <a:p>
            <a:pPr>
              <a:defRPr sz="6000">
                <a:solidFill>
                  <a:srgbClr val="000000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ヒラギノ角ゴ ProN W6"/>
              </a:rPr>
              <a:t>EVER/IPで創る、安全安心安価な次世代インターネット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安全の鍵は…"/>
          <p:cNvSpPr txBox="1"/>
          <p:nvPr>
            <p:ph type="ctrTitle"/>
          </p:nvPr>
        </p:nvSpPr>
        <p:spPr>
          <a:xfrm>
            <a:off x="844432" y="2113741"/>
            <a:ext cx="22695136" cy="9488518"/>
          </a:xfrm>
          <a:prstGeom prst="rect">
            <a:avLst/>
          </a:prstGeom>
        </p:spPr>
        <p:txBody>
          <a:bodyPr anchor="ctr"/>
          <a:lstStyle/>
          <a:p>
            <a:pPr algn="ctr">
              <a:defRPr spc="-300" sz="15000"/>
            </a:pPr>
            <a:r>
              <a:t>安全の鍵は</a:t>
            </a:r>
          </a:p>
          <a:p>
            <a:pPr algn="ctr">
              <a:defRPr spc="-300" sz="15000"/>
            </a:pPr>
            <a:r>
              <a:t>公開鍵暗号 と F=ma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コンピューターとネットワークも知って…"/>
          <p:cNvSpPr txBox="1"/>
          <p:nvPr>
            <p:ph type="ctrTitle"/>
          </p:nvPr>
        </p:nvSpPr>
        <p:spPr>
          <a:xfrm>
            <a:off x="844432" y="1483302"/>
            <a:ext cx="22695136" cy="10749396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00" sz="10000"/>
            </a:pPr>
            <a:r>
              <a:t>コンピューターとネットワークも知って</a:t>
            </a:r>
          </a:p>
          <a:p>
            <a:pPr algn="ctr">
              <a:defRPr spc="-200" sz="10000"/>
            </a:pPr>
            <a:r>
              <a:t>安全に楽しくつくろう！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プログラミングサタデー"/>
          <p:cNvSpPr txBox="1"/>
          <p:nvPr>
            <p:ph type="ctrTitle"/>
          </p:nvPr>
        </p:nvSpPr>
        <p:spPr>
          <a:xfrm>
            <a:off x="844432" y="1483302"/>
            <a:ext cx="22695136" cy="10749396"/>
          </a:xfrm>
          <a:prstGeom prst="rect">
            <a:avLst/>
          </a:prstGeom>
        </p:spPr>
        <p:txBody>
          <a:bodyPr anchor="ctr"/>
          <a:lstStyle>
            <a:lvl1pPr algn="ctr">
              <a:defRPr spc="-200" sz="10000"/>
            </a:lvl1pPr>
          </a:lstStyle>
          <a:p>
            <a:pPr/>
            <a:r>
              <a:t>プログラミングサタデー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41" y="-40463"/>
            <a:ext cx="10717131" cy="13796927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Code for FUKUI…"/>
          <p:cNvSpPr txBox="1"/>
          <p:nvPr>
            <p:ph type="ctrTitle"/>
          </p:nvPr>
        </p:nvSpPr>
        <p:spPr>
          <a:xfrm>
            <a:off x="11008659" y="412471"/>
            <a:ext cx="13141202" cy="12891058"/>
          </a:xfrm>
          <a:prstGeom prst="rect">
            <a:avLst/>
          </a:prstGeom>
        </p:spPr>
        <p:txBody>
          <a:bodyPr anchor="ctr"/>
          <a:lstStyle/>
          <a:p>
            <a:pPr algn="ctr" defTabSz="2096971">
              <a:defRPr spc="-206" sz="10320"/>
            </a:pPr>
            <a:r>
              <a:t>Code for FUKUI</a:t>
            </a:r>
          </a:p>
          <a:p>
            <a:pPr algn="ctr" defTabSz="2096971">
              <a:defRPr spc="-171" sz="8600"/>
            </a:pPr>
          </a:p>
          <a:p>
            <a:pPr algn="ctr" defTabSz="2096971">
              <a:defRPr spc="-171" sz="8600"/>
            </a:pPr>
            <a:r>
              <a:t>カニロボプログラミング</a:t>
            </a:r>
          </a:p>
          <a:p>
            <a:pPr algn="ctr" defTabSz="2096971">
              <a:defRPr spc="-171" sz="8600"/>
            </a:pPr>
            <a:r>
              <a:t>アイロンビーズ</a:t>
            </a:r>
          </a:p>
          <a:p>
            <a:pPr algn="ctr" defTabSz="2096971">
              <a:defRPr spc="-171" sz="8600"/>
            </a:pPr>
            <a:r>
              <a:t>オリジナルガチャ</a:t>
            </a:r>
          </a:p>
          <a:p>
            <a:pPr algn="ctr" defTabSz="2096971">
              <a:defRPr spc="-171" sz="8600"/>
            </a:pPr>
            <a:r>
              <a:t>VR体験</a:t>
            </a:r>
          </a:p>
          <a:p>
            <a:pPr algn="ctr" defTabSz="2096971">
              <a:defRPr spc="-171" sz="8600"/>
            </a:pPr>
          </a:p>
          <a:p>
            <a:pPr algn="ctr" defTabSz="2096971">
              <a:defRPr spc="-171" sz="8600"/>
            </a:pPr>
            <a:r>
              <a:t>9/21(土)-22(日）</a:t>
            </a:r>
          </a:p>
          <a:p>
            <a:pPr algn="ctr" defTabSz="2096971">
              <a:defRPr spc="-171" sz="8600"/>
            </a:pPr>
            <a:r>
              <a:t>めがねフェスに出店！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越前がにロボコン…"/>
          <p:cNvSpPr txBox="1"/>
          <p:nvPr>
            <p:ph type="ctrTitle"/>
          </p:nvPr>
        </p:nvSpPr>
        <p:spPr>
          <a:xfrm>
            <a:off x="12477936" y="412471"/>
            <a:ext cx="11671925" cy="12891058"/>
          </a:xfrm>
          <a:prstGeom prst="rect">
            <a:avLst/>
          </a:prstGeom>
        </p:spPr>
        <p:txBody>
          <a:bodyPr anchor="ctr"/>
          <a:lstStyle/>
          <a:p>
            <a:pPr algn="ctr" defTabSz="1438619">
              <a:defRPr spc="-141" sz="7079"/>
            </a:pPr>
            <a:r>
              <a:t>越前がにロボコン</a:t>
            </a:r>
          </a:p>
          <a:p>
            <a:pPr algn="ctr" defTabSz="1438619">
              <a:defRPr spc="-117" sz="5899"/>
            </a:pPr>
            <a:r>
              <a:t>チャレンジャー募集</a:t>
            </a:r>
          </a:p>
          <a:p>
            <a:pPr algn="ctr" defTabSz="1438619">
              <a:defRPr spc="-117" sz="5899"/>
            </a:pPr>
          </a:p>
          <a:p>
            <a:pPr algn="ctr" defTabSz="1438619">
              <a:defRPr spc="-117" sz="5899"/>
            </a:pPr>
            <a:r>
              <a:t>高専生・高校生がサポート</a:t>
            </a:r>
          </a:p>
          <a:p>
            <a:pPr algn="ctr" defTabSz="1438619">
              <a:defRPr spc="-117" sz="5899"/>
            </a:pPr>
            <a:r>
              <a:t>IchigoJam＆ロボット無料貸与</a:t>
            </a:r>
          </a:p>
          <a:p>
            <a:pPr algn="ctr" defTabSz="1438619">
              <a:defRPr spc="-117" sz="5899"/>
            </a:pPr>
          </a:p>
          <a:p>
            <a:pPr algn="ctr" defTabSz="1438619">
              <a:defRPr spc="-117" sz="5899"/>
            </a:pPr>
            <a:r>
              <a:t>サポート日 at jig.jp</a:t>
            </a:r>
          </a:p>
          <a:p>
            <a:pPr algn="ctr" defTabSz="1438619">
              <a:defRPr spc="-117" sz="5899"/>
            </a:pPr>
            <a:r>
              <a:t>10/26(土) 13:00-17:00</a:t>
            </a:r>
          </a:p>
          <a:p>
            <a:pPr algn="ctr" defTabSz="1438619">
              <a:defRPr spc="-117" sz="5899"/>
            </a:pPr>
            <a:r>
              <a:t>11/30(土) 13:00-17:00</a:t>
            </a:r>
          </a:p>
          <a:p>
            <a:pPr algn="ctr" defTabSz="1438619">
              <a:defRPr spc="-117" sz="5899"/>
            </a:pPr>
          </a:p>
          <a:p>
            <a:pPr algn="ctr" defTabSz="1438619">
              <a:defRPr spc="-117" sz="5899"/>
            </a:pPr>
            <a:r>
              <a:t>9/21(土)-22(日）</a:t>
            </a:r>
          </a:p>
          <a:p>
            <a:pPr algn="ctr" defTabSz="1438619">
              <a:defRPr spc="-117" sz="5899"/>
            </a:pPr>
            <a:r>
              <a:t>めがねフェスにて体験会</a:t>
            </a:r>
          </a:p>
          <a:p>
            <a:pPr algn="ctr" defTabSz="1438619">
              <a:defRPr spc="-117" sz="5899"/>
            </a:pPr>
            <a:r>
              <a:t>＆参加エントリー</a:t>
            </a:r>
          </a:p>
        </p:txBody>
      </p:sp>
      <p:pic>
        <p:nvPicPr>
          <p:cNvPr id="115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013" y="19981"/>
            <a:ext cx="1215040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923" y="0"/>
            <a:ext cx="2268415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4211" y="-332888"/>
            <a:ext cx="10270624" cy="14513827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いちごフレンズ…"/>
          <p:cNvSpPr txBox="1"/>
          <p:nvPr>
            <p:ph type="ctrTitle"/>
          </p:nvPr>
        </p:nvSpPr>
        <p:spPr>
          <a:xfrm>
            <a:off x="10035245" y="312561"/>
            <a:ext cx="13504323" cy="12891059"/>
          </a:xfrm>
          <a:prstGeom prst="rect">
            <a:avLst/>
          </a:prstGeom>
        </p:spPr>
        <p:txBody>
          <a:bodyPr anchor="ctr"/>
          <a:lstStyle/>
          <a:p>
            <a:pPr algn="ctr" defTabSz="2096971">
              <a:defRPr spc="-206" sz="10320"/>
            </a:pPr>
            <a:r>
              <a:t>いちごフレンズ</a:t>
            </a:r>
          </a:p>
          <a:p>
            <a:pPr algn="ctr" defTabSz="2096971">
              <a:defRPr spc="-171" sz="8600"/>
            </a:pPr>
          </a:p>
          <a:p>
            <a:pPr algn="ctr" defTabSz="2096971">
              <a:defRPr spc="-171" sz="8600"/>
            </a:pPr>
            <a:r>
              <a:t>IchigoDake はんだづけ</a:t>
            </a:r>
          </a:p>
          <a:p>
            <a:pPr algn="ctr" defTabSz="2096971">
              <a:defRPr spc="-171" sz="8600"/>
            </a:pPr>
            <a:r>
              <a:t>プログラミング</a:t>
            </a:r>
          </a:p>
          <a:p>
            <a:pPr algn="ctr" defTabSz="2096971">
              <a:defRPr spc="-171" sz="8600"/>
            </a:pPr>
            <a:r>
              <a:t>アイロンビーズ</a:t>
            </a:r>
          </a:p>
          <a:p>
            <a:pPr algn="ctr" defTabSz="2096971">
              <a:defRPr spc="-171" sz="8600"/>
            </a:pPr>
            <a:r>
              <a:t>オリジナルガチャ</a:t>
            </a:r>
          </a:p>
          <a:p>
            <a:pPr algn="ctr" defTabSz="2096971">
              <a:defRPr spc="-171" sz="8600"/>
            </a:pPr>
          </a:p>
          <a:p>
            <a:pPr algn="ctr" defTabSz="2096971">
              <a:defRPr spc="-171" sz="8600"/>
            </a:pPr>
            <a:r>
              <a:t>9/8(日)10:00-13:00</a:t>
            </a:r>
          </a:p>
          <a:p>
            <a:pPr algn="ctr" defTabSz="2096971">
              <a:defRPr spc="-171" sz="8600"/>
            </a:pPr>
            <a:r>
              <a:t>誠市に出店！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攻撃力＝質量 x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速度の変化</a:t>
            </a:r>
          </a:p>
          <a:p>
            <a:pPr algn="ctr"/>
          </a:p>
          <a:p>
            <a:pPr algn="ctr"/>
            <a:r>
              <a:t>手をゆっくり叩いてみよう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攻撃力＝質量 x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速度の変化</a:t>
            </a:r>
          </a:p>
          <a:p>
            <a:pPr algn="ctr"/>
          </a:p>
          <a:p>
            <a:pPr algn="ctr"/>
            <a:r>
              <a:t>手をすばやく叩いてみよう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攻撃力＝質量 x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速度の変化</a:t>
            </a:r>
          </a:p>
          <a:p>
            <a:pPr algn="ctr"/>
          </a:p>
          <a:p>
            <a:pPr algn="ctr"/>
            <a:r>
              <a:t>やわらかいものを軽くたたく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攻撃力＝質量 x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速度の変化</a:t>
            </a:r>
          </a:p>
          <a:p>
            <a:pPr algn="ctr"/>
          </a:p>
          <a:p>
            <a:pPr algn="ctr"/>
            <a:r>
              <a:t>硬いものを軽くたたく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質量</a:t>
            </a:r>
            <a:r>
              <a:t> x 速度の変化</a:t>
            </a:r>
          </a:p>
          <a:p>
            <a:pPr algn="ctr"/>
          </a:p>
          <a:p>
            <a:pPr algn="ctr"/>
            <a:r>
              <a:t>軽いものでたたく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攻撃力＝質量 x 速度の変化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攻撃力＝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質量</a:t>
            </a:r>
            <a:r>
              <a:t> x 速度の変化</a:t>
            </a:r>
          </a:p>
          <a:p>
            <a:pPr algn="ctr"/>
          </a:p>
          <a:p>
            <a:pPr algn="ctr"/>
            <a:r>
              <a:t>重いものでたたく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危ないのでルールがある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危ないのでルールがある</a:t>
            </a:r>
          </a:p>
          <a:p>
            <a:pPr algn="ctr"/>
          </a:p>
          <a:p>
            <a:pPr algn="ctr"/>
            <a:r>
              <a:t>法則の理解と危ないを避ける力</a:t>
            </a:r>
          </a:p>
          <a:p>
            <a:pPr algn="ctr"/>
            <a:r>
              <a:t>大事！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交通事故の他、危ないこと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交通事故の他、危ないこと？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0995" y="193386"/>
            <a:ext cx="9708220" cy="1217168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鯖江東小学校 2F-3F 廊下にて発見"/>
          <p:cNvSpPr txBox="1"/>
          <p:nvPr/>
        </p:nvSpPr>
        <p:spPr>
          <a:xfrm>
            <a:off x="7200264" y="12785205"/>
            <a:ext cx="998347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鯖江東小学校 2F-3F 廊下にて発見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セキュリティ＝安全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セキュリティ＝安全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学校の事故 年間100万件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00" sz="10000"/>
            </a:pPr>
            <a:r>
              <a:t>学校の事故 年間100万件</a:t>
            </a:r>
          </a:p>
          <a:p>
            <a:pPr algn="ctr">
              <a:defRPr spc="-200" sz="10000"/>
            </a:pPr>
            <a:r>
              <a:t>(交通事故の3倍)</a:t>
            </a:r>
          </a:p>
          <a:p>
            <a:pPr algn="ctr">
              <a:defRPr spc="-200" sz="10000"/>
            </a:pPr>
          </a:p>
          <a:p>
            <a:pPr algn="ctr">
              <a:defRPr spc="-200" sz="10000"/>
            </a:pPr>
            <a:r>
              <a:t>家庭の事故死亡者数 15,000人</a:t>
            </a:r>
          </a:p>
          <a:p>
            <a:pPr algn="ctr">
              <a:defRPr spc="-200" sz="10000"/>
            </a:pPr>
            <a:r>
              <a:t>(交通事故死者数の4倍)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事故は怪我だけじゃない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事故は怪我だけじゃない</a:t>
            </a:r>
          </a:p>
          <a:p>
            <a:pPr algn="ctr"/>
          </a:p>
          <a:p>
            <a:pPr algn="ctr"/>
            <a:r>
              <a:t>事故＝思いがけず起きる悪いこと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悪口を言われる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悪口を言われる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なりすまし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なりすまし</a:t>
            </a:r>
          </a:p>
          <a:p>
            <a:pPr algn="ctr"/>
            <a:r>
              <a:t>（自分を名乗って嫌なことする）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事故の他、危ないこと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事故の他、危ないこと？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自然災害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自然災害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窃盗（ぬすみ） 年38万件…"/>
          <p:cNvSpPr txBox="1"/>
          <p:nvPr>
            <p:ph type="ctrTitle"/>
          </p:nvPr>
        </p:nvSpPr>
        <p:spPr>
          <a:xfrm>
            <a:off x="1206498" y="415910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窃盗（ぬすみ） 年38万件</a:t>
            </a:r>
          </a:p>
          <a:p>
            <a:pPr algn="ctr"/>
            <a:r>
              <a:t>恐喝（おどし） 年1200件</a:t>
            </a:r>
          </a:p>
          <a:p>
            <a:pPr algn="ctr"/>
            <a:r>
              <a:t>器物損壊（はかい） 年7万件</a:t>
            </a:r>
          </a:p>
          <a:p>
            <a:pPr algn="ctr"/>
            <a:r>
              <a:t>詐欺（さぎ） 年1万7千件</a:t>
            </a:r>
          </a:p>
        </p:txBody>
      </p:sp>
      <p:sp>
        <p:nvSpPr>
          <p:cNvPr id="271" name="※ただし、サイバー犯罪は含まず"/>
          <p:cNvSpPr txBox="1"/>
          <p:nvPr/>
        </p:nvSpPr>
        <p:spPr>
          <a:xfrm>
            <a:off x="1206498" y="11537936"/>
            <a:ext cx="21971004" cy="1239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1853137">
              <a:lnSpc>
                <a:spcPct val="80000"/>
              </a:lnSpc>
              <a:defRPr spc="-176" sz="8816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※ただし、サイバー犯罪は含まず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表1"/>
          <p:cNvGraphicFramePr/>
          <p:nvPr/>
        </p:nvGraphicFramePr>
        <p:xfrm>
          <a:off x="1212850" y="691803"/>
          <a:ext cx="22021800" cy="109148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297295"/>
                <a:gridCol w="8858096"/>
                <a:gridCol w="8802908"/>
              </a:tblGrid>
              <a:tr h="1808557">
                <a:tc>
                  <a:txBody>
                    <a:bodyPr/>
                    <a:lstStyle/>
                    <a:p>
                      <a:pPr defTabSz="914400">
                        <a:defRPr sz="5000">
                          <a:latin typeface="+mn-lt"/>
                          <a:ea typeface="+mn-ea"/>
                          <a:cs typeface="+mn-cs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犯罪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サイバー犯罪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08557"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事故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悪口、なりすまし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ネット上で悪口、なりすまし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08557"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詐欺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口頭、電話、メール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メール、ウェブ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08557"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恐喝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口頭、電話、メール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ランサムウェア（アプリ）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08557"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窃盗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モノの盗難（著作権侵害）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データの盗難（著作権侵害）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08557">
                <a:tc>
                  <a:txBody>
                    <a:bodyPr/>
                    <a:lstStyle/>
                    <a:p>
                      <a:pPr defTabSz="914400"/>
                      <a:r>
                        <a:rPr sz="7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器物損壊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自転車を壊される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データを壊される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000000"/>
                      </a:solidFill>
                      <a:miter lim="400000"/>
                    </a:lnL>
                    <a:lnR w="63500">
                      <a:solidFill>
                        <a:srgbClr val="000000"/>
                      </a:solidFill>
                      <a:miter lim="400000"/>
                    </a:lnR>
                    <a:lnT w="63500">
                      <a:solidFill>
                        <a:srgbClr val="000000"/>
                      </a:solidFill>
                      <a:miter lim="400000"/>
                    </a:lnT>
                    <a:lnB w="635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74" name="サイバー犯罪も犯罪の一種"/>
          <p:cNvSpPr txBox="1"/>
          <p:nvPr/>
        </p:nvSpPr>
        <p:spPr>
          <a:xfrm>
            <a:off x="6871969" y="12126191"/>
            <a:ext cx="1064006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サイバー犯罪も犯罪の一種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著作権＝つくった人の権利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著作権＝つくった人の権利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誰かが作ったデータは、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誰かが作ったデータは、</a:t>
            </a:r>
          </a:p>
          <a:p>
            <a:pPr algn="ctr"/>
            <a:r>
              <a:t>その人の権利があるので、</a:t>
            </a:r>
          </a:p>
          <a:p>
            <a:pPr algn="ctr"/>
            <a:r>
              <a:t>勝手に盗んだり、</a:t>
            </a:r>
          </a:p>
          <a:p>
            <a:pPr algn="ctr"/>
            <a:r>
              <a:t>壊したりしたらダメ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安全教室といえば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安全教室といえば？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例外１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00" sz="10000"/>
            </a:pPr>
            <a:r>
              <a:t>例外１</a:t>
            </a:r>
          </a:p>
          <a:p>
            <a:pPr algn="ctr">
              <a:defRPr spc="-200" sz="10000"/>
            </a:pPr>
          </a:p>
          <a:p>
            <a:pPr algn="ctr">
              <a:defRPr spc="-200" sz="10000"/>
            </a:pPr>
            <a:r>
              <a:t>自分がつくるものの一部として</a:t>
            </a:r>
          </a:p>
          <a:p>
            <a:pPr algn="ctr">
              <a:defRPr spc="-200" sz="100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引用</a:t>
            </a:r>
            <a:r>
              <a:t>する場合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例外２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00" sz="10000"/>
            </a:pPr>
            <a:r>
              <a:t>例外２</a:t>
            </a:r>
          </a:p>
          <a:p>
            <a:pPr algn="ctr">
              <a:defRPr spc="-200" sz="10000"/>
            </a:pPr>
          </a:p>
          <a:p>
            <a:pPr algn="ctr">
              <a:defRPr spc="-200" sz="10000"/>
            </a:pPr>
            <a:r>
              <a:t>つくった本人がいいよと言った場合</a:t>
            </a:r>
          </a:p>
          <a:p>
            <a:pPr algn="ctr">
              <a:defRPr spc="-200" sz="100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オープンデータ</a:t>
            </a:r>
            <a:r>
              <a:t>もその一種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03" y="232640"/>
            <a:ext cx="18187843" cy="1084476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日本のステキ写真オープンデータ by FIND/47"/>
          <p:cNvSpPr txBox="1"/>
          <p:nvPr>
            <p:ph type="ctrTitle"/>
          </p:nvPr>
        </p:nvSpPr>
        <p:spPr>
          <a:xfrm>
            <a:off x="705455" y="11346628"/>
            <a:ext cx="17112139" cy="1621819"/>
          </a:xfrm>
          <a:prstGeom prst="rect">
            <a:avLst/>
          </a:prstGeom>
        </p:spPr>
        <p:txBody>
          <a:bodyPr anchor="ctr"/>
          <a:lstStyle>
            <a:lvl1pPr algn="ctr" defTabSz="1341086">
              <a:defRPr spc="-127" sz="6380"/>
            </a:lvl1pPr>
          </a:lstStyle>
          <a:p>
            <a:pPr/>
            <a:r>
              <a:t>日本のステキ写真オープンデータ by FIND/47</a:t>
            </a:r>
          </a:p>
        </p:txBody>
      </p:sp>
      <p:pic>
        <p:nvPicPr>
          <p:cNvPr id="28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6121" y="7459518"/>
            <a:ext cx="5717714" cy="5717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194"/>
          <a:stretch>
            <a:fillRect/>
          </a:stretch>
        </p:blipFill>
        <p:spPr>
          <a:xfrm>
            <a:off x="588234" y="601749"/>
            <a:ext cx="16114005" cy="10382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66334" y="6128500"/>
            <a:ext cx="7333155" cy="7333154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テキスト"/>
          <p:cNvSpPr txBox="1"/>
          <p:nvPr/>
        </p:nvSpPr>
        <p:spPr>
          <a:xfrm>
            <a:off x="11534394" y="6654800"/>
            <a:ext cx="1315213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91" name="鯖江市の若者アンケート結果…"/>
          <p:cNvSpPr txBox="1"/>
          <p:nvPr>
            <p:ph type="ctrTitle"/>
          </p:nvPr>
        </p:nvSpPr>
        <p:spPr>
          <a:xfrm>
            <a:off x="293267" y="11087317"/>
            <a:ext cx="16113920" cy="2267442"/>
          </a:xfrm>
          <a:prstGeom prst="rect">
            <a:avLst/>
          </a:prstGeom>
        </p:spPr>
        <p:txBody>
          <a:bodyPr anchor="ctr"/>
          <a:lstStyle/>
          <a:p>
            <a:pPr algn="ctr" defTabSz="1560536">
              <a:defRPr spc="-148" sz="7424"/>
            </a:pPr>
            <a:r>
              <a:t>鯖江市の若者アンケート結果</a:t>
            </a:r>
          </a:p>
          <a:p>
            <a:pPr algn="ctr" defTabSz="1560536">
              <a:defRPr spc="-148" sz="7424"/>
            </a:pPr>
            <a:r>
              <a:t>オープンデータ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サイバーって何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サイバーって何？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サイバー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サイバー</a:t>
            </a:r>
          </a:p>
          <a:p>
            <a:pPr algn="ctr"/>
            <a:r>
              <a:t>＝</a:t>
            </a:r>
          </a:p>
          <a:p>
            <a:pPr algn="ctr"/>
            <a:r>
              <a:t>コンピュータや</a:t>
            </a:r>
          </a:p>
          <a:p>
            <a:pPr algn="ctr"/>
            <a:r>
              <a:t>ネットワークに関すること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コンピューター"/>
          <p:cNvSpPr txBox="1"/>
          <p:nvPr>
            <p:ph type="ctrTitle"/>
          </p:nvPr>
        </p:nvSpPr>
        <p:spPr>
          <a:xfrm>
            <a:off x="1206498" y="504579"/>
            <a:ext cx="21971004" cy="2980489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コンピューター</a:t>
            </a:r>
          </a:p>
        </p:txBody>
      </p:sp>
      <p:pic>
        <p:nvPicPr>
          <p:cNvPr id="2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7759" y="4138917"/>
            <a:ext cx="13208881" cy="8020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ネットワーク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ネットワーク？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ネットワークとは…"/>
          <p:cNvSpPr txBox="1"/>
          <p:nvPr>
            <p:ph type="title"/>
          </p:nvPr>
        </p:nvSpPr>
        <p:spPr>
          <a:xfrm>
            <a:off x="3233988" y="870690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ネットワークとは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コンピューターが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つながったもの</a:t>
            </a:r>
          </a:p>
        </p:txBody>
      </p:sp>
      <p:pic>
        <p:nvPicPr>
          <p:cNvPr id="30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6749" y="9841508"/>
            <a:ext cx="3747903" cy="3510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1781" y="9274969"/>
            <a:ext cx="3750470" cy="3500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5000" y="8620125"/>
            <a:ext cx="3750470" cy="3500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96781" y="7965281"/>
            <a:ext cx="3750470" cy="3500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インターネットは…"/>
          <p:cNvSpPr txBox="1"/>
          <p:nvPr>
            <p:ph type="title"/>
          </p:nvPr>
        </p:nvSpPr>
        <p:spPr>
          <a:xfrm>
            <a:off x="3233988" y="870690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ネットワークが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sp>
        <p:nvSpPr>
          <p:cNvPr id="309" name="合計100おく台くらい"/>
          <p:cNvSpPr txBox="1"/>
          <p:nvPr/>
        </p:nvSpPr>
        <p:spPr>
          <a:xfrm>
            <a:off x="10025760" y="12306644"/>
            <a:ext cx="11588596" cy="131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合計100おく台くらい</a:t>
            </a:r>
          </a:p>
        </p:txBody>
      </p:sp>
      <p:pic>
        <p:nvPicPr>
          <p:cNvPr id="3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5242" y="8783844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45735" y="7697478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4525724" y="9774201"/>
            <a:ext cx="6413516" cy="28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32368" y="8431160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4749" y="10010214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4237463" y="7274792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15084" y="11400840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85567" y="6434769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45886" y="9774201"/>
            <a:ext cx="6413517" cy="28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0322878" y="11400840"/>
            <a:ext cx="6413517" cy="280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8" y="-58190"/>
            <a:ext cx="13832380" cy="1383238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交通安全教室…"/>
          <p:cNvSpPr txBox="1"/>
          <p:nvPr>
            <p:ph type="title"/>
          </p:nvPr>
        </p:nvSpPr>
        <p:spPr>
          <a:xfrm>
            <a:off x="13885140" y="1095706"/>
            <a:ext cx="10290237" cy="11524587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32" sz="11600"/>
            </a:pPr>
            <a:r>
              <a:t>交通安全教室</a:t>
            </a:r>
          </a:p>
          <a:p>
            <a:pPr algn="ctr">
              <a:defRPr spc="-232" sz="11600"/>
            </a:pPr>
            <a:r>
              <a:t>なぜ必要？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いちばんちいさな…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/>
          <a:p>
            <a:pPr/>
            <a:r>
              <a:t>いちばんちいさな </a:t>
            </a:r>
          </a:p>
          <a:p>
            <a:pPr/>
            <a:r>
              <a:t>ネットをつくろう</a:t>
            </a:r>
          </a:p>
        </p:txBody>
      </p:sp>
      <p:pic>
        <p:nvPicPr>
          <p:cNvPr id="32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四角形"/>
          <p:cNvSpPr/>
          <p:nvPr/>
        </p:nvSpPr>
        <p:spPr>
          <a:xfrm>
            <a:off x="11749614" y="12072379"/>
            <a:ext cx="1196393" cy="32202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3" name="接続の線"/>
          <p:cNvSpPr/>
          <p:nvPr/>
        </p:nvSpPr>
        <p:spPr>
          <a:xfrm>
            <a:off x="15257331" y="8648931"/>
            <a:ext cx="2460600" cy="621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9783" y="14373"/>
                  <a:pt x="16983" y="7173"/>
                  <a:pt x="21600" y="0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28" name="グループ"/>
          <p:cNvGrpSpPr/>
          <p:nvPr/>
        </p:nvGrpSpPr>
        <p:grpSpPr>
          <a:xfrm>
            <a:off x="17717349" y="6777243"/>
            <a:ext cx="1101143" cy="2125964"/>
            <a:chOff x="0" y="0"/>
            <a:chExt cx="1101142" cy="2125962"/>
          </a:xfrm>
        </p:grpSpPr>
        <p:sp>
          <p:nvSpPr>
            <p:cNvPr id="326" name="四角形"/>
            <p:cNvSpPr/>
            <p:nvPr/>
          </p:nvSpPr>
          <p:spPr>
            <a:xfrm>
              <a:off x="187983" y="0"/>
              <a:ext cx="725176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7" name="角丸四角形"/>
            <p:cNvSpPr/>
            <p:nvPr/>
          </p:nvSpPr>
          <p:spPr>
            <a:xfrm>
              <a:off x="0" y="646983"/>
              <a:ext cx="1101143" cy="147898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1" name="グループ"/>
          <p:cNvGrpSpPr/>
          <p:nvPr/>
        </p:nvGrpSpPr>
        <p:grpSpPr>
          <a:xfrm>
            <a:off x="14156003" y="9084224"/>
            <a:ext cx="1101143" cy="570337"/>
            <a:chOff x="0" y="0"/>
            <a:chExt cx="1101142" cy="570336"/>
          </a:xfrm>
        </p:grpSpPr>
        <p:sp>
          <p:nvSpPr>
            <p:cNvPr id="329" name="四角形"/>
            <p:cNvSpPr/>
            <p:nvPr/>
          </p:nvSpPr>
          <p:spPr>
            <a:xfrm rot="16200000">
              <a:off x="38588" y="58777"/>
              <a:ext cx="375605" cy="452782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0" name="角丸四角形"/>
            <p:cNvSpPr/>
            <p:nvPr/>
          </p:nvSpPr>
          <p:spPr>
            <a:xfrm rot="16200000">
              <a:off x="432955" y="-97851"/>
              <a:ext cx="570337" cy="766038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4" name="グループ"/>
          <p:cNvGrpSpPr/>
          <p:nvPr/>
        </p:nvGrpSpPr>
        <p:grpSpPr>
          <a:xfrm>
            <a:off x="14082839" y="7814743"/>
            <a:ext cx="2125964" cy="1101143"/>
            <a:chOff x="0" y="0"/>
            <a:chExt cx="2125962" cy="1101142"/>
          </a:xfrm>
        </p:grpSpPr>
        <p:sp>
          <p:nvSpPr>
            <p:cNvPr id="332" name="四角形"/>
            <p:cNvSpPr/>
            <p:nvPr/>
          </p:nvSpPr>
          <p:spPr>
            <a:xfrm rot="16200000">
              <a:off x="74501" y="113481"/>
              <a:ext cx="725177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3" name="角丸四角形"/>
            <p:cNvSpPr/>
            <p:nvPr/>
          </p:nvSpPr>
          <p:spPr>
            <a:xfrm rot="16200000">
              <a:off x="835901" y="-188919"/>
              <a:ext cx="1101143" cy="147898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4" name="接続の線"/>
          <p:cNvSpPr/>
          <p:nvPr/>
        </p:nvSpPr>
        <p:spPr>
          <a:xfrm>
            <a:off x="14694873" y="6662811"/>
            <a:ext cx="779823" cy="115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806" y="16217"/>
                  <a:pt x="12606" y="9017"/>
                  <a:pt x="0" y="0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9340222" y="2890110"/>
            <a:ext cx="6822283" cy="3772794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テレビ"/>
          <p:cNvSpPr txBox="1"/>
          <p:nvPr>
            <p:ph type="title"/>
          </p:nvPr>
        </p:nvSpPr>
        <p:spPr>
          <a:xfrm>
            <a:off x="4203883" y="1916992"/>
            <a:ext cx="3938271" cy="971083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テレビ</a:t>
            </a:r>
          </a:p>
        </p:txBody>
      </p:sp>
      <p:sp>
        <p:nvSpPr>
          <p:cNvPr id="338" name="キーボード"/>
          <p:cNvSpPr txBox="1"/>
          <p:nvPr/>
        </p:nvSpPr>
        <p:spPr>
          <a:xfrm>
            <a:off x="9732763" y="1743273"/>
            <a:ext cx="5605327" cy="131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39" name="IchigoJamをつないで、スイッチオン"/>
          <p:cNvSpPr txBox="1"/>
          <p:nvPr/>
        </p:nvSpPr>
        <p:spPr>
          <a:xfrm>
            <a:off x="4437497" y="-66842"/>
            <a:ext cx="15855590" cy="1597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05100">
              <a:defRPr sz="68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340" name="線"/>
          <p:cNvSpPr/>
          <p:nvPr/>
        </p:nvSpPr>
        <p:spPr>
          <a:xfrm flipH="1">
            <a:off x="11689613" y="10989469"/>
            <a:ext cx="670460" cy="1"/>
          </a:xfrm>
          <a:prstGeom prst="line">
            <a:avLst/>
          </a:prstGeom>
          <a:ln w="1016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1" name="ON"/>
          <p:cNvSpPr txBox="1"/>
          <p:nvPr/>
        </p:nvSpPr>
        <p:spPr>
          <a:xfrm>
            <a:off x="12496893" y="10504152"/>
            <a:ext cx="1316220" cy="934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85" name="接続の線"/>
          <p:cNvSpPr/>
          <p:nvPr/>
        </p:nvSpPr>
        <p:spPr>
          <a:xfrm>
            <a:off x="4458072" y="4083006"/>
            <a:ext cx="1426764" cy="4310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2579" y="18835"/>
                  <a:pt x="5379" y="11635"/>
                  <a:pt x="0" y="0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46" name="グループ"/>
          <p:cNvGrpSpPr/>
          <p:nvPr/>
        </p:nvGrpSpPr>
        <p:grpSpPr>
          <a:xfrm>
            <a:off x="5884835" y="7986929"/>
            <a:ext cx="2278956" cy="971083"/>
            <a:chOff x="0" y="0"/>
            <a:chExt cx="2278954" cy="971082"/>
          </a:xfrm>
        </p:grpSpPr>
        <p:sp>
          <p:nvSpPr>
            <p:cNvPr id="343" name="四角形"/>
            <p:cNvSpPr/>
            <p:nvPr/>
          </p:nvSpPr>
          <p:spPr>
            <a:xfrm rot="5400000">
              <a:off x="1779903" y="90358"/>
              <a:ext cx="227176" cy="77092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4" name="四角形"/>
            <p:cNvSpPr/>
            <p:nvPr/>
          </p:nvSpPr>
          <p:spPr>
            <a:xfrm rot="5400000">
              <a:off x="1169633" y="100077"/>
              <a:ext cx="639523" cy="77092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5" name="角丸四角形"/>
            <p:cNvSpPr/>
            <p:nvPr/>
          </p:nvSpPr>
          <p:spPr>
            <a:xfrm rot="5400000">
              <a:off x="166604" y="-166605"/>
              <a:ext cx="971084" cy="1304293"/>
            </a:xfrm>
            <a:prstGeom prst="roundRect">
              <a:avLst>
                <a:gd name="adj" fmla="val 20147"/>
              </a:avLst>
            </a:prstGeom>
            <a:solidFill>
              <a:srgbClr val="F5D32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51" name="グループ"/>
          <p:cNvGrpSpPr/>
          <p:nvPr/>
        </p:nvGrpSpPr>
        <p:grpSpPr>
          <a:xfrm>
            <a:off x="3742760" y="3131170"/>
            <a:ext cx="4536083" cy="3640963"/>
            <a:chOff x="0" y="0"/>
            <a:chExt cx="4536082" cy="3640962"/>
          </a:xfrm>
        </p:grpSpPr>
        <p:sp>
          <p:nvSpPr>
            <p:cNvPr id="347" name="四角形"/>
            <p:cNvSpPr/>
            <p:nvPr/>
          </p:nvSpPr>
          <p:spPr>
            <a:xfrm>
              <a:off x="1885022" y="2853655"/>
              <a:ext cx="766038" cy="57033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8" name="四角形"/>
            <p:cNvSpPr/>
            <p:nvPr/>
          </p:nvSpPr>
          <p:spPr>
            <a:xfrm>
              <a:off x="0" y="0"/>
              <a:ext cx="4536083" cy="304078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9" name="四角形"/>
            <p:cNvSpPr/>
            <p:nvPr/>
          </p:nvSpPr>
          <p:spPr>
            <a:xfrm>
              <a:off x="292075" y="298353"/>
              <a:ext cx="3951932" cy="244408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0" name="四角形"/>
            <p:cNvSpPr/>
            <p:nvPr/>
          </p:nvSpPr>
          <p:spPr>
            <a:xfrm>
              <a:off x="1131093" y="3212337"/>
              <a:ext cx="2273896" cy="42862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56" name="グループ"/>
          <p:cNvGrpSpPr/>
          <p:nvPr/>
        </p:nvGrpSpPr>
        <p:grpSpPr>
          <a:xfrm>
            <a:off x="17498539" y="4162599"/>
            <a:ext cx="1538764" cy="2446934"/>
            <a:chOff x="0" y="0"/>
            <a:chExt cx="1538762" cy="2446933"/>
          </a:xfrm>
        </p:grpSpPr>
        <p:sp>
          <p:nvSpPr>
            <p:cNvPr id="352" name="四角形"/>
            <p:cNvSpPr/>
            <p:nvPr/>
          </p:nvSpPr>
          <p:spPr>
            <a:xfrm>
              <a:off x="887850" y="0"/>
              <a:ext cx="192558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3" name="四角形"/>
            <p:cNvSpPr/>
            <p:nvPr/>
          </p:nvSpPr>
          <p:spPr>
            <a:xfrm>
              <a:off x="458353" y="0"/>
              <a:ext cx="192558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4" name="角丸四角形"/>
            <p:cNvSpPr/>
            <p:nvPr/>
          </p:nvSpPr>
          <p:spPr>
            <a:xfrm>
              <a:off x="0" y="572075"/>
              <a:ext cx="1538763" cy="1874859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5" name="角丸四角形"/>
            <p:cNvSpPr/>
            <p:nvPr/>
          </p:nvSpPr>
          <p:spPr>
            <a:xfrm>
              <a:off x="218810" y="1861388"/>
              <a:ext cx="1101143" cy="418859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0" name="グループ"/>
          <p:cNvGrpSpPr/>
          <p:nvPr/>
        </p:nvGrpSpPr>
        <p:grpSpPr>
          <a:xfrm>
            <a:off x="19344219" y="4144739"/>
            <a:ext cx="1101143" cy="2125964"/>
            <a:chOff x="0" y="0"/>
            <a:chExt cx="1101142" cy="2125962"/>
          </a:xfrm>
        </p:grpSpPr>
        <p:sp>
          <p:nvSpPr>
            <p:cNvPr id="357" name="四角形"/>
            <p:cNvSpPr/>
            <p:nvPr/>
          </p:nvSpPr>
          <p:spPr>
            <a:xfrm>
              <a:off x="671058" y="0"/>
              <a:ext cx="192558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8" name="四角形"/>
            <p:cNvSpPr/>
            <p:nvPr/>
          </p:nvSpPr>
          <p:spPr>
            <a:xfrm>
              <a:off x="241561" y="0"/>
              <a:ext cx="192558" cy="87418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9" name="角丸四角形"/>
            <p:cNvSpPr/>
            <p:nvPr/>
          </p:nvSpPr>
          <p:spPr>
            <a:xfrm>
              <a:off x="0" y="646983"/>
              <a:ext cx="1101143" cy="147898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6" name="接続の線"/>
          <p:cNvSpPr/>
          <p:nvPr/>
        </p:nvSpPr>
        <p:spPr>
          <a:xfrm>
            <a:off x="4503818" y="6919945"/>
            <a:ext cx="6110791" cy="5386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2" name="角丸四角形"/>
          <p:cNvSpPr/>
          <p:nvPr/>
        </p:nvSpPr>
        <p:spPr>
          <a:xfrm rot="5400000">
            <a:off x="10213279" y="11297553"/>
            <a:ext cx="971084" cy="1862678"/>
          </a:xfrm>
          <a:prstGeom prst="roundRect">
            <a:avLst>
              <a:gd name="adj" fmla="val 20147"/>
            </a:avLst>
          </a:prstGeom>
          <a:solidFill>
            <a:srgbClr val="C8250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7" name="接続の線"/>
          <p:cNvSpPr/>
          <p:nvPr/>
        </p:nvSpPr>
        <p:spPr>
          <a:xfrm>
            <a:off x="14022882" y="6270799"/>
            <a:ext cx="5776683" cy="602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5" fill="norm" stroke="1" extrusionOk="0">
                <a:moveTo>
                  <a:pt x="21600" y="0"/>
                </a:moveTo>
                <a:cubicBezTo>
                  <a:pt x="19737" y="14442"/>
                  <a:pt x="12537" y="21600"/>
                  <a:pt x="0" y="21474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4" name="角丸四角形"/>
          <p:cNvSpPr/>
          <p:nvPr/>
        </p:nvSpPr>
        <p:spPr>
          <a:xfrm rot="5400000">
            <a:off x="12758632" y="11342144"/>
            <a:ext cx="729282" cy="1799219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8" name="接続の線"/>
          <p:cNvSpPr/>
          <p:nvPr/>
        </p:nvSpPr>
        <p:spPr>
          <a:xfrm>
            <a:off x="4432380" y="6431645"/>
            <a:ext cx="1261475" cy="4899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2413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6" name="四角形"/>
          <p:cNvSpPr/>
          <p:nvPr/>
        </p:nvSpPr>
        <p:spPr>
          <a:xfrm rot="8326879">
            <a:off x="6783851" y="12408693"/>
            <a:ext cx="227176" cy="77092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7" name="四角形"/>
          <p:cNvSpPr/>
          <p:nvPr/>
        </p:nvSpPr>
        <p:spPr>
          <a:xfrm rot="8326879">
            <a:off x="6304092" y="12111137"/>
            <a:ext cx="639524" cy="77092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8" name="角丸四角形"/>
          <p:cNvSpPr/>
          <p:nvPr/>
        </p:nvSpPr>
        <p:spPr>
          <a:xfrm rot="8326879">
            <a:off x="5586620" y="11214675"/>
            <a:ext cx="971084" cy="1304294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9" name="②"/>
          <p:cNvSpPr txBox="1"/>
          <p:nvPr/>
        </p:nvSpPr>
        <p:spPr>
          <a:xfrm>
            <a:off x="7748587" y="8962596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370" name="①"/>
          <p:cNvSpPr txBox="1"/>
          <p:nvPr/>
        </p:nvSpPr>
        <p:spPr>
          <a:xfrm>
            <a:off x="13771122" y="6718117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371" name="③"/>
          <p:cNvSpPr txBox="1"/>
          <p:nvPr/>
        </p:nvSpPr>
        <p:spPr>
          <a:xfrm>
            <a:off x="13956482" y="9950052"/>
            <a:ext cx="79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372" name="⑥"/>
          <p:cNvSpPr txBox="1"/>
          <p:nvPr/>
        </p:nvSpPr>
        <p:spPr>
          <a:xfrm>
            <a:off x="11444263" y="12771834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⑥</a:t>
            </a:r>
          </a:p>
        </p:txBody>
      </p:sp>
      <p:sp>
        <p:nvSpPr>
          <p:cNvPr id="373" name="④"/>
          <p:cNvSpPr txBox="1"/>
          <p:nvPr/>
        </p:nvSpPr>
        <p:spPr>
          <a:xfrm>
            <a:off x="16641341" y="5404284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④</a:t>
            </a:r>
          </a:p>
        </p:txBody>
      </p:sp>
      <p:sp>
        <p:nvSpPr>
          <p:cNvPr id="374" name="⑤"/>
          <p:cNvSpPr txBox="1"/>
          <p:nvPr/>
        </p:nvSpPr>
        <p:spPr>
          <a:xfrm>
            <a:off x="20379886" y="6237721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⑤</a:t>
            </a:r>
          </a:p>
        </p:txBody>
      </p:sp>
      <p:pic>
        <p:nvPicPr>
          <p:cNvPr id="37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45054" y="7012247"/>
            <a:ext cx="5898761" cy="35819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1" name="グループ"/>
          <p:cNvGrpSpPr/>
          <p:nvPr/>
        </p:nvGrpSpPr>
        <p:grpSpPr>
          <a:xfrm>
            <a:off x="17223884" y="2923325"/>
            <a:ext cx="3702805" cy="1084586"/>
            <a:chOff x="0" y="0"/>
            <a:chExt cx="3702804" cy="1084585"/>
          </a:xfrm>
        </p:grpSpPr>
        <p:sp>
          <p:nvSpPr>
            <p:cNvPr id="376" name="角丸四角形"/>
            <p:cNvSpPr/>
            <p:nvPr/>
          </p:nvSpPr>
          <p:spPr>
            <a:xfrm>
              <a:off x="0" y="0"/>
              <a:ext cx="3702805" cy="1084586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7" name="四角形"/>
            <p:cNvSpPr/>
            <p:nvPr/>
          </p:nvSpPr>
          <p:spPr>
            <a:xfrm>
              <a:off x="719191" y="266350"/>
              <a:ext cx="209570" cy="57033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8" name="四角形"/>
            <p:cNvSpPr/>
            <p:nvPr/>
          </p:nvSpPr>
          <p:spPr>
            <a:xfrm>
              <a:off x="1091784" y="266350"/>
              <a:ext cx="209569" cy="57033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9" name="四角形"/>
            <p:cNvSpPr/>
            <p:nvPr/>
          </p:nvSpPr>
          <p:spPr>
            <a:xfrm>
              <a:off x="2379826" y="266350"/>
              <a:ext cx="209569" cy="57033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0" name="四角形"/>
            <p:cNvSpPr/>
            <p:nvPr/>
          </p:nvSpPr>
          <p:spPr>
            <a:xfrm>
              <a:off x="2752418" y="266350"/>
              <a:ext cx="209569" cy="57033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2" name="でんげん"/>
          <p:cNvSpPr txBox="1"/>
          <p:nvPr/>
        </p:nvSpPr>
        <p:spPr>
          <a:xfrm>
            <a:off x="16129010" y="1465104"/>
            <a:ext cx="5892553" cy="1874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1 LED1:WAIT10…"/>
          <p:cNvSpPr txBox="1"/>
          <p:nvPr/>
        </p:nvSpPr>
        <p:spPr>
          <a:xfrm>
            <a:off x="3597175" y="2934648"/>
            <a:ext cx="17189650" cy="338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pic>
        <p:nvPicPr>
          <p:cNvPr id="39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223004" y="9710521"/>
            <a:ext cx="8642611" cy="3638208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け"/>
          <p:cNvSpPr txBox="1"/>
          <p:nvPr/>
        </p:nvSpPr>
        <p:spPr>
          <a:xfrm>
            <a:off x="10010504" y="-145258"/>
            <a:ext cx="2337329" cy="1769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84200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393" name="矢印"/>
          <p:cNvSpPr/>
          <p:nvPr/>
        </p:nvSpPr>
        <p:spPr>
          <a:xfrm rot="5400000">
            <a:off x="9998448" y="1703078"/>
            <a:ext cx="1103314" cy="1152420"/>
          </a:xfrm>
          <a:prstGeom prst="rightArrow">
            <a:avLst>
              <a:gd name="adj1" fmla="val 32000"/>
              <a:gd name="adj2" fmla="val 4142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97" name="グループ"/>
          <p:cNvGrpSpPr/>
          <p:nvPr/>
        </p:nvGrpSpPr>
        <p:grpSpPr>
          <a:xfrm>
            <a:off x="17751694" y="2922264"/>
            <a:ext cx="966189" cy="1004125"/>
            <a:chOff x="0" y="0"/>
            <a:chExt cx="966187" cy="1004124"/>
          </a:xfrm>
        </p:grpSpPr>
        <p:sp>
          <p:nvSpPr>
            <p:cNvPr id="394" name="四角形"/>
            <p:cNvSpPr/>
            <p:nvPr/>
          </p:nvSpPr>
          <p:spPr>
            <a:xfrm>
              <a:off x="0" y="0"/>
              <a:ext cx="966188" cy="10041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5" name="線"/>
            <p:cNvSpPr/>
            <p:nvPr/>
          </p:nvSpPr>
          <p:spPr>
            <a:xfrm flipH="1" flipV="1">
              <a:off x="137392" y="678087"/>
              <a:ext cx="597938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6" name="線"/>
            <p:cNvSpPr/>
            <p:nvPr/>
          </p:nvSpPr>
          <p:spPr>
            <a:xfrm flipH="1">
              <a:off x="706557" y="272536"/>
              <a:ext cx="3159" cy="4438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01" name="グループ"/>
          <p:cNvGrpSpPr/>
          <p:nvPr/>
        </p:nvGrpSpPr>
        <p:grpSpPr>
          <a:xfrm>
            <a:off x="11262605" y="5221426"/>
            <a:ext cx="966188" cy="1004126"/>
            <a:chOff x="0" y="0"/>
            <a:chExt cx="966187" cy="1004124"/>
          </a:xfrm>
        </p:grpSpPr>
        <p:sp>
          <p:nvSpPr>
            <p:cNvPr id="398" name="四角形"/>
            <p:cNvSpPr/>
            <p:nvPr/>
          </p:nvSpPr>
          <p:spPr>
            <a:xfrm>
              <a:off x="0" y="0"/>
              <a:ext cx="966188" cy="10041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9" name="線"/>
            <p:cNvSpPr/>
            <p:nvPr/>
          </p:nvSpPr>
          <p:spPr>
            <a:xfrm flipH="1" flipV="1">
              <a:off x="137392" y="678087"/>
              <a:ext cx="597938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0" name="線"/>
            <p:cNvSpPr/>
            <p:nvPr/>
          </p:nvSpPr>
          <p:spPr>
            <a:xfrm flipH="1">
              <a:off x="706557" y="272536"/>
              <a:ext cx="3159" cy="4438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05" name="グループ"/>
          <p:cNvGrpSpPr/>
          <p:nvPr/>
        </p:nvGrpSpPr>
        <p:grpSpPr>
          <a:xfrm>
            <a:off x="17751694" y="4123273"/>
            <a:ext cx="966189" cy="1004126"/>
            <a:chOff x="0" y="0"/>
            <a:chExt cx="966187" cy="1004124"/>
          </a:xfrm>
        </p:grpSpPr>
        <p:sp>
          <p:nvSpPr>
            <p:cNvPr id="402" name="四角形"/>
            <p:cNvSpPr/>
            <p:nvPr/>
          </p:nvSpPr>
          <p:spPr>
            <a:xfrm>
              <a:off x="0" y="0"/>
              <a:ext cx="966188" cy="10041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3" name="線"/>
            <p:cNvSpPr/>
            <p:nvPr/>
          </p:nvSpPr>
          <p:spPr>
            <a:xfrm flipH="1" flipV="1">
              <a:off x="137392" y="678087"/>
              <a:ext cx="597938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4" name="線"/>
            <p:cNvSpPr/>
            <p:nvPr/>
          </p:nvSpPr>
          <p:spPr>
            <a:xfrm flipH="1">
              <a:off x="706557" y="272536"/>
              <a:ext cx="3159" cy="4438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06" name="円形"/>
          <p:cNvSpPr/>
          <p:nvPr/>
        </p:nvSpPr>
        <p:spPr>
          <a:xfrm>
            <a:off x="3867397" y="9621583"/>
            <a:ext cx="914666" cy="914666"/>
          </a:xfrm>
          <a:prstGeom prst="ellipse">
            <a:avLst/>
          </a:prstGeom>
          <a:ln w="254000">
            <a:solidFill>
              <a:srgbClr val="C82506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7" name="F5キーでうごかす"/>
          <p:cNvSpPr txBox="1"/>
          <p:nvPr/>
        </p:nvSpPr>
        <p:spPr>
          <a:xfrm>
            <a:off x="3649750" y="7954955"/>
            <a:ext cx="5874713" cy="1440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97256">
              <a:defRPr sz="54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F5キーでうごかす</a:t>
            </a:r>
          </a:p>
        </p:txBody>
      </p:sp>
      <p:pic>
        <p:nvPicPr>
          <p:cNvPr id="40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551" b="0"/>
          <a:stretch>
            <a:fillRect/>
          </a:stretch>
        </p:blipFill>
        <p:spPr>
          <a:xfrm>
            <a:off x="13565447" y="9681438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円形"/>
          <p:cNvSpPr/>
          <p:nvPr/>
        </p:nvSpPr>
        <p:spPr>
          <a:xfrm>
            <a:off x="13695427" y="9642395"/>
            <a:ext cx="1028370" cy="1028370"/>
          </a:xfrm>
          <a:prstGeom prst="ellipse">
            <a:avLst/>
          </a:prstGeom>
          <a:ln w="254000">
            <a:solidFill>
              <a:srgbClr val="C82506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0" name="ESCキーでとめる"/>
          <p:cNvSpPr txBox="1"/>
          <p:nvPr/>
        </p:nvSpPr>
        <p:spPr>
          <a:xfrm>
            <a:off x="13510384" y="7954955"/>
            <a:ext cx="6100115" cy="1440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14781">
              <a:defRPr sz="568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ESCキーでとめる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NEW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41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ほぞんしたのは きえないよ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　</a:t>
            </a:r>
            <a:r>
              <a:t>きえないよ</a:t>
            </a:r>
          </a:p>
        </p:txBody>
      </p:sp>
      <p:sp>
        <p:nvSpPr>
          <p:cNvPr id="415" name="さいしょから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41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0" name="グループ"/>
          <p:cNvGrpSpPr/>
          <p:nvPr/>
        </p:nvGrpSpPr>
        <p:grpSpPr>
          <a:xfrm>
            <a:off x="7166671" y="6266640"/>
            <a:ext cx="966189" cy="1004126"/>
            <a:chOff x="0" y="0"/>
            <a:chExt cx="966187" cy="1004124"/>
          </a:xfrm>
        </p:grpSpPr>
        <p:sp>
          <p:nvSpPr>
            <p:cNvPr id="417" name="四角形"/>
            <p:cNvSpPr/>
            <p:nvPr/>
          </p:nvSpPr>
          <p:spPr>
            <a:xfrm>
              <a:off x="0" y="0"/>
              <a:ext cx="966188" cy="10041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8" name="線"/>
            <p:cNvSpPr/>
            <p:nvPr/>
          </p:nvSpPr>
          <p:spPr>
            <a:xfrm flipH="1" flipV="1">
              <a:off x="137392" y="678087"/>
              <a:ext cx="597938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9" name="線"/>
            <p:cNvSpPr/>
            <p:nvPr/>
          </p:nvSpPr>
          <p:spPr>
            <a:xfrm flipH="1">
              <a:off x="706557" y="272536"/>
              <a:ext cx="3159" cy="4438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2人でつうしんしよう…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 defTabSz="665440">
              <a:defRPr sz="9072"/>
            </a:pPr>
            <a:r>
              <a:t>2人でつうしんしよう</a:t>
            </a:r>
          </a:p>
          <a:p>
            <a:pPr defTabSz="665440">
              <a:defRPr sz="9072"/>
            </a:pPr>
            <a:r>
              <a:t>Aさん、Bさんにわかれます</a:t>
            </a:r>
          </a:p>
        </p:txBody>
      </p:sp>
      <p:pic>
        <p:nvPicPr>
          <p:cNvPr id="4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それぞれちがういろの…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 defTabSz="665440">
              <a:defRPr sz="9072"/>
            </a:pPr>
            <a:r>
              <a:t>それぞれちがういろの</a:t>
            </a:r>
          </a:p>
          <a:p>
            <a:pPr defTabSz="665440">
              <a:defRPr sz="9072"/>
            </a:pPr>
            <a:r>
              <a:t>ジャンパー線を1本えらんでね</a:t>
            </a:r>
          </a:p>
        </p:txBody>
      </p:sp>
      <p:pic>
        <p:nvPicPr>
          <p:cNvPr id="4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えらんだジャンパーせんをIN1へ"/>
          <p:cNvSpPr txBox="1"/>
          <p:nvPr/>
        </p:nvSpPr>
        <p:spPr>
          <a:xfrm>
            <a:off x="5492940" y="107748"/>
            <a:ext cx="13398120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えらんだジャンパーせんをIN1へ</a:t>
            </a:r>
          </a:p>
        </p:txBody>
      </p:sp>
      <p:pic>
        <p:nvPicPr>
          <p:cNvPr id="42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17057600" y="2452995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VIDEO1…"/>
          <p:cNvSpPr txBox="1"/>
          <p:nvPr/>
        </p:nvSpPr>
        <p:spPr>
          <a:xfrm>
            <a:off x="15618282" y="3270428"/>
            <a:ext cx="1513612" cy="743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VIDEO2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IN1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VCC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GND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BTN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LED</a:t>
            </a:r>
          </a:p>
        </p:txBody>
      </p:sp>
      <p:pic>
        <p:nvPicPr>
          <p:cNvPr id="43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10860000">
            <a:off x="-1853767" y="3556767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BさんのIN1"/>
          <p:cNvSpPr txBox="1"/>
          <p:nvPr/>
        </p:nvSpPr>
        <p:spPr>
          <a:xfrm>
            <a:off x="11366549" y="5034359"/>
            <a:ext cx="37052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BさんのIN1</a:t>
            </a:r>
          </a:p>
        </p:txBody>
      </p:sp>
      <p:sp>
        <p:nvSpPr>
          <p:cNvPr id="447" name="接続の線"/>
          <p:cNvSpPr/>
          <p:nvPr/>
        </p:nvSpPr>
        <p:spPr>
          <a:xfrm>
            <a:off x="6347802" y="9950730"/>
            <a:ext cx="5717070" cy="66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EC5D57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36" name="グループ"/>
          <p:cNvGrpSpPr/>
          <p:nvPr/>
        </p:nvGrpSpPr>
        <p:grpSpPr>
          <a:xfrm rot="10878162">
            <a:off x="4815622" y="10471636"/>
            <a:ext cx="1529966" cy="458113"/>
            <a:chOff x="0" y="0"/>
            <a:chExt cx="1529965" cy="458111"/>
          </a:xfrm>
        </p:grpSpPr>
        <p:sp>
          <p:nvSpPr>
            <p:cNvPr id="434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5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39" name="グループ"/>
          <p:cNvGrpSpPr/>
          <p:nvPr/>
        </p:nvGrpSpPr>
        <p:grpSpPr>
          <a:xfrm>
            <a:off x="11420743" y="9706970"/>
            <a:ext cx="1542514" cy="458113"/>
            <a:chOff x="0" y="0"/>
            <a:chExt cx="1542512" cy="458111"/>
          </a:xfrm>
        </p:grpSpPr>
        <p:sp>
          <p:nvSpPr>
            <p:cNvPr id="437" name="線"/>
            <p:cNvSpPr/>
            <p:nvPr/>
          </p:nvSpPr>
          <p:spPr>
            <a:xfrm>
              <a:off x="644322" y="229056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38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42" name="グループ"/>
          <p:cNvGrpSpPr/>
          <p:nvPr/>
        </p:nvGrpSpPr>
        <p:grpSpPr>
          <a:xfrm rot="10878162">
            <a:off x="7610922" y="3510659"/>
            <a:ext cx="1529966" cy="458113"/>
            <a:chOff x="0" y="0"/>
            <a:chExt cx="1529965" cy="458111"/>
          </a:xfrm>
        </p:grpSpPr>
        <p:sp>
          <p:nvSpPr>
            <p:cNvPr id="440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1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43" name="線"/>
          <p:cNvSpPr/>
          <p:nvPr/>
        </p:nvSpPr>
        <p:spPr>
          <a:xfrm>
            <a:off x="14813122" y="4433916"/>
            <a:ext cx="898190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44" name="四角形"/>
          <p:cNvSpPr/>
          <p:nvPr/>
        </p:nvSpPr>
        <p:spPr>
          <a:xfrm>
            <a:off x="14501155" y="4259291"/>
            <a:ext cx="634102" cy="458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8" name="接続の線"/>
          <p:cNvSpPr/>
          <p:nvPr/>
        </p:nvSpPr>
        <p:spPr>
          <a:xfrm>
            <a:off x="9139068" y="3828399"/>
            <a:ext cx="5362088" cy="623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01600">
            <a:solidFill>
              <a:srgbClr val="0365C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46" name="AさんのIN1"/>
          <p:cNvSpPr txBox="1"/>
          <p:nvPr/>
        </p:nvSpPr>
        <p:spPr>
          <a:xfrm>
            <a:off x="5217528" y="11425826"/>
            <a:ext cx="377825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AさんのIN1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あいてがえらんだジャンパーせんをLEDへ"/>
          <p:cNvSpPr txBox="1"/>
          <p:nvPr/>
        </p:nvSpPr>
        <p:spPr>
          <a:xfrm>
            <a:off x="3577145" y="107748"/>
            <a:ext cx="17229710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あいてがえらんだジャンパーせんをLEDへ</a:t>
            </a:r>
          </a:p>
        </p:txBody>
      </p:sp>
      <p:sp>
        <p:nvSpPr>
          <p:cNvPr id="451" name="AさんのLED"/>
          <p:cNvSpPr txBox="1"/>
          <p:nvPr/>
        </p:nvSpPr>
        <p:spPr>
          <a:xfrm>
            <a:off x="4778385" y="3073578"/>
            <a:ext cx="397510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AさんのLED</a:t>
            </a:r>
          </a:p>
        </p:txBody>
      </p:sp>
      <p:pic>
        <p:nvPicPr>
          <p:cNvPr id="45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17057600" y="2452995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VIDEO1…"/>
          <p:cNvSpPr txBox="1"/>
          <p:nvPr/>
        </p:nvSpPr>
        <p:spPr>
          <a:xfrm>
            <a:off x="15618282" y="3270428"/>
            <a:ext cx="1513612" cy="743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VIDEO2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IN1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VCC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GND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BTN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LED</a:t>
            </a:r>
          </a:p>
        </p:txBody>
      </p:sp>
      <p:pic>
        <p:nvPicPr>
          <p:cNvPr id="45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10860000">
            <a:off x="-1853767" y="3556767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BさんのIN1"/>
          <p:cNvSpPr txBox="1"/>
          <p:nvPr/>
        </p:nvSpPr>
        <p:spPr>
          <a:xfrm>
            <a:off x="11715962" y="5009401"/>
            <a:ext cx="37052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BさんのIN1</a:t>
            </a:r>
          </a:p>
        </p:txBody>
      </p:sp>
      <p:sp>
        <p:nvSpPr>
          <p:cNvPr id="471" name="接続の線"/>
          <p:cNvSpPr/>
          <p:nvPr/>
        </p:nvSpPr>
        <p:spPr>
          <a:xfrm>
            <a:off x="6345785" y="10700692"/>
            <a:ext cx="849855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01600">
            <a:solidFill>
              <a:srgbClr val="EC5D57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59" name="グループ"/>
          <p:cNvGrpSpPr/>
          <p:nvPr/>
        </p:nvGrpSpPr>
        <p:grpSpPr>
          <a:xfrm rot="10878162">
            <a:off x="4815622" y="10471636"/>
            <a:ext cx="1529966" cy="458113"/>
            <a:chOff x="0" y="0"/>
            <a:chExt cx="1529965" cy="458111"/>
          </a:xfrm>
        </p:grpSpPr>
        <p:sp>
          <p:nvSpPr>
            <p:cNvPr id="457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8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62" name="グループ"/>
          <p:cNvGrpSpPr/>
          <p:nvPr/>
        </p:nvGrpSpPr>
        <p:grpSpPr>
          <a:xfrm>
            <a:off x="14200213" y="10471636"/>
            <a:ext cx="1542514" cy="458113"/>
            <a:chOff x="0" y="0"/>
            <a:chExt cx="1542512" cy="458111"/>
          </a:xfrm>
        </p:grpSpPr>
        <p:sp>
          <p:nvSpPr>
            <p:cNvPr id="460" name="線"/>
            <p:cNvSpPr/>
            <p:nvPr/>
          </p:nvSpPr>
          <p:spPr>
            <a:xfrm>
              <a:off x="644322" y="229056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1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65" name="グループ"/>
          <p:cNvGrpSpPr/>
          <p:nvPr/>
        </p:nvGrpSpPr>
        <p:grpSpPr>
          <a:xfrm rot="10878162">
            <a:off x="4815622" y="4334274"/>
            <a:ext cx="1529966" cy="458113"/>
            <a:chOff x="0" y="0"/>
            <a:chExt cx="1529965" cy="458111"/>
          </a:xfrm>
        </p:grpSpPr>
        <p:sp>
          <p:nvSpPr>
            <p:cNvPr id="463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4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66" name="線"/>
          <p:cNvSpPr/>
          <p:nvPr/>
        </p:nvSpPr>
        <p:spPr>
          <a:xfrm>
            <a:off x="14813122" y="4433916"/>
            <a:ext cx="898190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67" name="四角形"/>
          <p:cNvSpPr/>
          <p:nvPr/>
        </p:nvSpPr>
        <p:spPr>
          <a:xfrm>
            <a:off x="14501155" y="4259291"/>
            <a:ext cx="634102" cy="458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72" name="接続の線"/>
          <p:cNvSpPr/>
          <p:nvPr/>
        </p:nvSpPr>
        <p:spPr>
          <a:xfrm>
            <a:off x="6345926" y="4490920"/>
            <a:ext cx="8155230" cy="66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0365C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69" name="AさんのIN1"/>
          <p:cNvSpPr txBox="1"/>
          <p:nvPr/>
        </p:nvSpPr>
        <p:spPr>
          <a:xfrm>
            <a:off x="5053726" y="11386814"/>
            <a:ext cx="377825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AさんのIN1</a:t>
            </a:r>
          </a:p>
        </p:txBody>
      </p:sp>
      <p:sp>
        <p:nvSpPr>
          <p:cNvPr id="470" name="BさんのLED"/>
          <p:cNvSpPr txBox="1"/>
          <p:nvPr/>
        </p:nvSpPr>
        <p:spPr>
          <a:xfrm>
            <a:off x="12368488" y="11386814"/>
            <a:ext cx="39020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BさんのLED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あまったジャンパー線は…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 defTabSz="665440">
              <a:defRPr sz="9072"/>
            </a:pPr>
            <a:r>
              <a:t>あまったジャンパー線は</a:t>
            </a:r>
          </a:p>
          <a:p>
            <a:pPr defTabSz="665440">
              <a:defRPr sz="9072"/>
            </a:pPr>
            <a:r>
              <a:t>おなじ色かな？</a:t>
            </a:r>
          </a:p>
        </p:txBody>
      </p:sp>
      <p:pic>
        <p:nvPicPr>
          <p:cNvPr id="4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あまったジャンパー線を1本をGNDへ"/>
          <p:cNvSpPr txBox="1"/>
          <p:nvPr/>
        </p:nvSpPr>
        <p:spPr>
          <a:xfrm>
            <a:off x="4403150" y="482325"/>
            <a:ext cx="15146783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あまったジャンパー線を1本をGNDへ</a:t>
            </a:r>
          </a:p>
        </p:txBody>
      </p:sp>
      <p:sp>
        <p:nvSpPr>
          <p:cNvPr id="478" name="BさんのGND"/>
          <p:cNvSpPr txBox="1"/>
          <p:nvPr/>
        </p:nvSpPr>
        <p:spPr>
          <a:xfrm>
            <a:off x="11433088" y="5417684"/>
            <a:ext cx="40100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BさんのGND</a:t>
            </a:r>
          </a:p>
        </p:txBody>
      </p:sp>
      <p:sp>
        <p:nvSpPr>
          <p:cNvPr id="479" name="IN1"/>
          <p:cNvSpPr txBox="1"/>
          <p:nvPr/>
        </p:nvSpPr>
        <p:spPr>
          <a:xfrm>
            <a:off x="14138438" y="3305596"/>
            <a:ext cx="13595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480" name="LED"/>
          <p:cNvSpPr txBox="1"/>
          <p:nvPr/>
        </p:nvSpPr>
        <p:spPr>
          <a:xfrm>
            <a:off x="13540970" y="8998924"/>
            <a:ext cx="155638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pic>
        <p:nvPicPr>
          <p:cNvPr id="48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60000">
            <a:off x="17057600" y="2452995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VIDEO1…"/>
          <p:cNvSpPr txBox="1"/>
          <p:nvPr/>
        </p:nvSpPr>
        <p:spPr>
          <a:xfrm>
            <a:off x="15618282" y="3270428"/>
            <a:ext cx="1513612" cy="743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VIDEO2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IN1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IN4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VCC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GND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OUT1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OUT2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OUT3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OUT4</a:t>
            </a:r>
          </a:p>
          <a:p>
            <a:pPr algn="r" defTabSz="821531">
              <a:defRPr sz="2800">
                <a:solidFill>
                  <a:srgbClr val="000000"/>
                </a:solidFill>
              </a:defRPr>
            </a:pPr>
            <a:r>
              <a:t>BTN</a:t>
            </a:r>
          </a:p>
          <a:p>
            <a:pPr algn="r" defTabSz="821531">
              <a:defRPr sz="2800">
                <a:solidFill>
                  <a:srgbClr val="C82506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LED</a:t>
            </a:r>
          </a:p>
        </p:txBody>
      </p:sp>
      <p:pic>
        <p:nvPicPr>
          <p:cNvPr id="48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6806" r="0" b="17047"/>
          <a:stretch>
            <a:fillRect/>
          </a:stretch>
        </p:blipFill>
        <p:spPr>
          <a:xfrm rot="10860000">
            <a:off x="-1853767" y="3556767"/>
            <a:ext cx="6730657" cy="9067302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IN1"/>
          <p:cNvSpPr txBox="1"/>
          <p:nvPr/>
        </p:nvSpPr>
        <p:spPr>
          <a:xfrm>
            <a:off x="5530219" y="9167781"/>
            <a:ext cx="13595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485" name="AさんのGND"/>
          <p:cNvSpPr txBox="1"/>
          <p:nvPr/>
        </p:nvSpPr>
        <p:spPr>
          <a:xfrm>
            <a:off x="5193419" y="5769225"/>
            <a:ext cx="408305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AさんのGND</a:t>
            </a:r>
          </a:p>
        </p:txBody>
      </p:sp>
      <p:sp>
        <p:nvSpPr>
          <p:cNvPr id="486" name="LED"/>
          <p:cNvSpPr txBox="1"/>
          <p:nvPr/>
        </p:nvSpPr>
        <p:spPr>
          <a:xfrm>
            <a:off x="5861439" y="3457817"/>
            <a:ext cx="155638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sp>
        <p:nvSpPr>
          <p:cNvPr id="506" name="接続の線"/>
          <p:cNvSpPr/>
          <p:nvPr/>
        </p:nvSpPr>
        <p:spPr>
          <a:xfrm>
            <a:off x="6345785" y="10700692"/>
            <a:ext cx="849855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01600">
            <a:solidFill>
              <a:srgbClr val="EC5D57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90" name="グループ"/>
          <p:cNvGrpSpPr/>
          <p:nvPr/>
        </p:nvGrpSpPr>
        <p:grpSpPr>
          <a:xfrm rot="10878162">
            <a:off x="4815622" y="4334274"/>
            <a:ext cx="1529966" cy="458113"/>
            <a:chOff x="0" y="0"/>
            <a:chExt cx="1529965" cy="458111"/>
          </a:xfrm>
        </p:grpSpPr>
        <p:sp>
          <p:nvSpPr>
            <p:cNvPr id="488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9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07" name="接続の線"/>
          <p:cNvSpPr/>
          <p:nvPr/>
        </p:nvSpPr>
        <p:spPr>
          <a:xfrm>
            <a:off x="6265001" y="6521495"/>
            <a:ext cx="7737109" cy="363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1" fill="norm" stroke="1" extrusionOk="0">
                <a:moveTo>
                  <a:pt x="0" y="12256"/>
                </a:moveTo>
                <a:cubicBezTo>
                  <a:pt x="4713" y="-5329"/>
                  <a:pt x="11913" y="-3991"/>
                  <a:pt x="21600" y="16271"/>
                </a:cubicBezTo>
              </a:path>
            </a:pathLst>
          </a:custGeom>
          <a:ln w="1016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92" name="線"/>
          <p:cNvSpPr/>
          <p:nvPr/>
        </p:nvSpPr>
        <p:spPr>
          <a:xfrm>
            <a:off x="14522375" y="6927064"/>
            <a:ext cx="898191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grpSp>
        <p:nvGrpSpPr>
          <p:cNvPr id="495" name="グループ"/>
          <p:cNvGrpSpPr/>
          <p:nvPr/>
        </p:nvGrpSpPr>
        <p:grpSpPr>
          <a:xfrm rot="19655909">
            <a:off x="4896821" y="6478832"/>
            <a:ext cx="1413091" cy="1015867"/>
            <a:chOff x="0" y="0"/>
            <a:chExt cx="1413090" cy="1015865"/>
          </a:xfrm>
        </p:grpSpPr>
        <p:sp>
          <p:nvSpPr>
            <p:cNvPr id="493" name="四角形"/>
            <p:cNvSpPr/>
            <p:nvPr/>
          </p:nvSpPr>
          <p:spPr>
            <a:xfrm rot="12751864">
              <a:off x="705558" y="423197"/>
              <a:ext cx="634102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4" name="線"/>
            <p:cNvSpPr/>
            <p:nvPr/>
          </p:nvSpPr>
          <p:spPr>
            <a:xfrm flipH="1" flipV="1">
              <a:off x="0" y="0"/>
              <a:ext cx="757264" cy="483008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96" name="四角形"/>
          <p:cNvSpPr/>
          <p:nvPr/>
        </p:nvSpPr>
        <p:spPr>
          <a:xfrm>
            <a:off x="14002112" y="6698008"/>
            <a:ext cx="634102" cy="458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97" name="線"/>
          <p:cNvSpPr/>
          <p:nvPr/>
        </p:nvSpPr>
        <p:spPr>
          <a:xfrm>
            <a:off x="14813122" y="4433916"/>
            <a:ext cx="898190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98" name="四角形"/>
          <p:cNvSpPr/>
          <p:nvPr/>
        </p:nvSpPr>
        <p:spPr>
          <a:xfrm>
            <a:off x="14501155" y="4259291"/>
            <a:ext cx="634102" cy="458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501" name="グループ"/>
          <p:cNvGrpSpPr/>
          <p:nvPr/>
        </p:nvGrpSpPr>
        <p:grpSpPr>
          <a:xfrm rot="10878162">
            <a:off x="4815622" y="10471636"/>
            <a:ext cx="1529966" cy="458113"/>
            <a:chOff x="0" y="0"/>
            <a:chExt cx="1529965" cy="458111"/>
          </a:xfrm>
        </p:grpSpPr>
        <p:sp>
          <p:nvSpPr>
            <p:cNvPr id="499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0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08" name="接続の線"/>
          <p:cNvSpPr/>
          <p:nvPr/>
        </p:nvSpPr>
        <p:spPr>
          <a:xfrm>
            <a:off x="6345926" y="4490920"/>
            <a:ext cx="8155230" cy="66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0365C0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505" name="グループ"/>
          <p:cNvGrpSpPr/>
          <p:nvPr/>
        </p:nvGrpSpPr>
        <p:grpSpPr>
          <a:xfrm>
            <a:off x="14200213" y="10471636"/>
            <a:ext cx="1542514" cy="458113"/>
            <a:chOff x="0" y="0"/>
            <a:chExt cx="1542512" cy="458111"/>
          </a:xfrm>
        </p:grpSpPr>
        <p:sp>
          <p:nvSpPr>
            <p:cNvPr id="503" name="線"/>
            <p:cNvSpPr/>
            <p:nvPr/>
          </p:nvSpPr>
          <p:spPr>
            <a:xfrm>
              <a:off x="644322" y="229056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04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5780" y="-593783"/>
            <a:ext cx="16658651" cy="1251481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鯖江東小学校 1Fにて発見"/>
          <p:cNvSpPr txBox="1"/>
          <p:nvPr/>
        </p:nvSpPr>
        <p:spPr>
          <a:xfrm>
            <a:off x="8454389" y="12489641"/>
            <a:ext cx="747522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鯖江東小学校 1Fにて発見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0と1だけで…"/>
          <p:cNvSpPr txBox="1"/>
          <p:nvPr>
            <p:ph type="title"/>
          </p:nvPr>
        </p:nvSpPr>
        <p:spPr>
          <a:xfrm>
            <a:off x="5929317" y="9418636"/>
            <a:ext cx="17916301" cy="3036095"/>
          </a:xfrm>
          <a:prstGeom prst="rect">
            <a:avLst/>
          </a:prstGeom>
        </p:spPr>
        <p:txBody>
          <a:bodyPr/>
          <a:lstStyle/>
          <a:p>
            <a:pPr defTabSz="665440">
              <a:defRPr sz="9072"/>
            </a:pPr>
            <a:r>
              <a:t>0と1だけで</a:t>
            </a:r>
          </a:p>
          <a:p>
            <a:pPr defTabSz="665440">
              <a:defRPr sz="9072"/>
            </a:pPr>
            <a:r>
              <a:t>つたわる？</a:t>
            </a:r>
          </a:p>
        </p:txBody>
      </p:sp>
      <p:pic>
        <p:nvPicPr>
          <p:cNvPr id="5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3259" y="9187662"/>
            <a:ext cx="4818022" cy="4512655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1 ?IN(1):WAIT10…"/>
          <p:cNvSpPr txBox="1"/>
          <p:nvPr/>
        </p:nvSpPr>
        <p:spPr>
          <a:xfrm>
            <a:off x="5250096" y="3130757"/>
            <a:ext cx="17136896" cy="420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?IN(1):WAIT10</a:t>
            </a:r>
          </a:p>
          <a:p>
            <a:pPr algn="l" defTabSz="821531">
              <a:defRPr sz="8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 BTN()</a:t>
            </a:r>
          </a:p>
          <a:p>
            <a:pPr algn="l" defTabSz="821531">
              <a:defRPr sz="8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 1</a:t>
            </a:r>
          </a:p>
        </p:txBody>
      </p:sp>
      <p:sp>
        <p:nvSpPr>
          <p:cNvPr id="513" name="Shift+8"/>
          <p:cNvSpPr txBox="1"/>
          <p:nvPr/>
        </p:nvSpPr>
        <p:spPr>
          <a:xfrm>
            <a:off x="6912891" y="578525"/>
            <a:ext cx="5468296" cy="1769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84200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Shift+8</a:t>
            </a:r>
          </a:p>
        </p:txBody>
      </p:sp>
      <p:sp>
        <p:nvSpPr>
          <p:cNvPr id="514" name="矢印"/>
          <p:cNvSpPr/>
          <p:nvPr/>
        </p:nvSpPr>
        <p:spPr>
          <a:xfrm rot="5400000">
            <a:off x="10463866" y="2011316"/>
            <a:ext cx="835095" cy="872263"/>
          </a:xfrm>
          <a:prstGeom prst="rightArrow">
            <a:avLst>
              <a:gd name="adj1" fmla="val 32000"/>
              <a:gd name="adj2" fmla="val 4142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5" name="矢印"/>
          <p:cNvSpPr/>
          <p:nvPr/>
        </p:nvSpPr>
        <p:spPr>
          <a:xfrm rot="5400000">
            <a:off x="12223697" y="2011316"/>
            <a:ext cx="835095" cy="872263"/>
          </a:xfrm>
          <a:prstGeom prst="rightArrow">
            <a:avLst>
              <a:gd name="adj1" fmla="val 32000"/>
              <a:gd name="adj2" fmla="val 4142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6" name="Shift+9"/>
          <p:cNvSpPr txBox="1"/>
          <p:nvPr/>
        </p:nvSpPr>
        <p:spPr>
          <a:xfrm>
            <a:off x="12256121" y="578525"/>
            <a:ext cx="5468295" cy="1769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84200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Shift+9</a:t>
            </a:r>
          </a:p>
        </p:txBody>
      </p:sp>
      <p:sp>
        <p:nvSpPr>
          <p:cNvPr id="517" name="矢印"/>
          <p:cNvSpPr/>
          <p:nvPr/>
        </p:nvSpPr>
        <p:spPr>
          <a:xfrm rot="2100000">
            <a:off x="6497748" y="2280833"/>
            <a:ext cx="835095" cy="872263"/>
          </a:xfrm>
          <a:prstGeom prst="rightArrow">
            <a:avLst>
              <a:gd name="adj1" fmla="val 32000"/>
              <a:gd name="adj2" fmla="val 4142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8" name="Shift+め"/>
          <p:cNvSpPr txBox="1"/>
          <p:nvPr/>
        </p:nvSpPr>
        <p:spPr>
          <a:xfrm>
            <a:off x="1576292" y="1334254"/>
            <a:ext cx="5468295" cy="1769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84200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pic>
        <p:nvPicPr>
          <p:cNvPr id="519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rcRect l="0" t="0" r="1643" b="0"/>
          <a:stretch>
            <a:fillRect/>
          </a:stretch>
        </p:blipFill>
        <p:spPr>
          <a:xfrm>
            <a:off x="599053" y="9635647"/>
            <a:ext cx="8642611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円形"/>
          <p:cNvSpPr/>
          <p:nvPr/>
        </p:nvSpPr>
        <p:spPr>
          <a:xfrm>
            <a:off x="3243446" y="9546709"/>
            <a:ext cx="914666" cy="914665"/>
          </a:xfrm>
          <a:prstGeom prst="ellipse">
            <a:avLst/>
          </a:prstGeom>
          <a:ln w="254000">
            <a:solidFill>
              <a:srgbClr val="C82506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1" name="F5キーでうごかす"/>
          <p:cNvSpPr txBox="1"/>
          <p:nvPr/>
        </p:nvSpPr>
        <p:spPr>
          <a:xfrm>
            <a:off x="3025799" y="7880081"/>
            <a:ext cx="5874713" cy="1440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97256">
              <a:defRPr sz="54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F5キーでうごかす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げんきかどうか…"/>
          <p:cNvSpPr txBox="1"/>
          <p:nvPr>
            <p:ph type="title"/>
          </p:nvPr>
        </p:nvSpPr>
        <p:spPr>
          <a:xfrm>
            <a:off x="3233849" y="3324656"/>
            <a:ext cx="17916303" cy="4086985"/>
          </a:xfrm>
          <a:prstGeom prst="rect">
            <a:avLst/>
          </a:prstGeom>
        </p:spPr>
        <p:txBody>
          <a:bodyPr/>
          <a:lstStyle/>
          <a:p>
            <a:pPr/>
            <a:r>
              <a:t>げんきかどうか</a:t>
            </a:r>
          </a:p>
          <a:p>
            <a:pPr/>
            <a:r>
              <a:t>かくにんしよう</a:t>
            </a:r>
          </a:p>
        </p:txBody>
      </p:sp>
      <p:pic>
        <p:nvPicPr>
          <p:cNvPr id="5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おちあうばしょを…"/>
          <p:cNvSpPr txBox="1"/>
          <p:nvPr>
            <p:ph type="title"/>
          </p:nvPr>
        </p:nvSpPr>
        <p:spPr>
          <a:xfrm>
            <a:off x="3233849" y="3324656"/>
            <a:ext cx="17916303" cy="4086985"/>
          </a:xfrm>
          <a:prstGeom prst="rect">
            <a:avLst/>
          </a:prstGeom>
        </p:spPr>
        <p:txBody>
          <a:bodyPr/>
          <a:lstStyle/>
          <a:p>
            <a:pPr/>
            <a:r>
              <a:t>おちあうばしょを</a:t>
            </a:r>
          </a:p>
          <a:p>
            <a:pPr/>
            <a:r>
              <a:t>つたえよう</a:t>
            </a:r>
          </a:p>
        </p:txBody>
      </p:sp>
      <p:pic>
        <p:nvPicPr>
          <p:cNvPr id="5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Aさんにこっそり教えるよ…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Aさんにこっそり教えるよ</a:t>
            </a:r>
          </a:p>
          <a:p>
            <a:pPr/>
            <a:r>
              <a:t>Bさんはふせてね</a:t>
            </a:r>
          </a:p>
        </p:txBody>
      </p:sp>
      <p:pic>
        <p:nvPicPr>
          <p:cNvPr id="5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こうてい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こうてい</a:t>
            </a:r>
          </a:p>
        </p:txBody>
      </p:sp>
      <p:pic>
        <p:nvPicPr>
          <p:cNvPr id="5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さんにこっそり教えるよ…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Bさんにこっそり教えるよ</a:t>
            </a:r>
          </a:p>
          <a:p>
            <a:pPr/>
            <a:r>
              <a:t>Aさんはふせてね</a:t>
            </a:r>
          </a:p>
        </p:txBody>
      </p:sp>
      <p:pic>
        <p:nvPicPr>
          <p:cNvPr id="5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にしやま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にしやま</a:t>
            </a:r>
          </a:p>
        </p:txBody>
      </p:sp>
      <p:pic>
        <p:nvPicPr>
          <p:cNvPr id="5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やくそく＝プロトコル"/>
          <p:cNvSpPr txBox="1"/>
          <p:nvPr>
            <p:ph type="title"/>
          </p:nvPr>
        </p:nvSpPr>
        <p:spPr>
          <a:xfrm>
            <a:off x="3233849" y="2455703"/>
            <a:ext cx="17916303" cy="4955938"/>
          </a:xfrm>
          <a:prstGeom prst="rect">
            <a:avLst/>
          </a:prstGeom>
        </p:spPr>
        <p:txBody>
          <a:bodyPr/>
          <a:lstStyle/>
          <a:p>
            <a:pPr/>
            <a:r>
              <a:t>やくそく＝プロトコル</a:t>
            </a:r>
          </a:p>
        </p:txBody>
      </p:sp>
      <p:pic>
        <p:nvPicPr>
          <p:cNvPr id="5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UART プロトコル"/>
          <p:cNvSpPr txBox="1"/>
          <p:nvPr>
            <p:ph type="title"/>
          </p:nvPr>
        </p:nvSpPr>
        <p:spPr>
          <a:xfrm>
            <a:off x="3233849" y="625078"/>
            <a:ext cx="17916301" cy="3036094"/>
          </a:xfrm>
          <a:prstGeom prst="rect">
            <a:avLst/>
          </a:prstGeom>
        </p:spPr>
        <p:txBody>
          <a:bodyPr/>
          <a:lstStyle/>
          <a:p>
            <a:pPr/>
            <a:r>
              <a:t>UART プロトコル</a:t>
            </a:r>
          </a:p>
        </p:txBody>
      </p:sp>
      <p:sp>
        <p:nvSpPr>
          <p:cNvPr id="545" name="8.68μ秒…"/>
          <p:cNvSpPr txBox="1"/>
          <p:nvPr/>
        </p:nvSpPr>
        <p:spPr>
          <a:xfrm>
            <a:off x="3164243" y="8369298"/>
            <a:ext cx="3973196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8.68μ秒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115,200bps</a:t>
            </a:r>
          </a:p>
        </p:txBody>
      </p:sp>
      <p:sp>
        <p:nvSpPr>
          <p:cNvPr id="546" name="0"/>
          <p:cNvSpPr txBox="1"/>
          <p:nvPr/>
        </p:nvSpPr>
        <p:spPr>
          <a:xfrm>
            <a:off x="2205522" y="6958458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47" name="1"/>
          <p:cNvSpPr txBox="1"/>
          <p:nvPr/>
        </p:nvSpPr>
        <p:spPr>
          <a:xfrm>
            <a:off x="2169803" y="5591989"/>
            <a:ext cx="57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8" name="86μ秒 x 10コで1文字(8bit)送信…"/>
          <p:cNvSpPr txBox="1"/>
          <p:nvPr/>
        </p:nvSpPr>
        <p:spPr>
          <a:xfrm>
            <a:off x="11027518" y="10577155"/>
            <a:ext cx="12407266" cy="2365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86μ秒 x 10コで1文字(8bit)送信</a:t>
            </a:r>
          </a:p>
          <a:p>
            <a:pPr defTabSz="821531">
              <a:defRPr sz="10000">
                <a:solidFill>
                  <a:srgbClr val="000000"/>
                </a:solidFill>
              </a:defRPr>
            </a:pPr>
            <a:r>
              <a:t>→ 1秒間に約1万文字</a:t>
            </a:r>
          </a:p>
        </p:txBody>
      </p:sp>
      <p:graphicFrame>
        <p:nvGraphicFramePr>
          <p:cNvPr id="549" name="表1"/>
          <p:cNvGraphicFramePr/>
          <p:nvPr/>
        </p:nvGraphicFramePr>
        <p:xfrm>
          <a:off x="3184221" y="6076168"/>
          <a:ext cx="17943091" cy="13077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  <a:gridCol w="1194936"/>
              </a:tblGrid>
              <a:tr h="1269674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3175"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custDash>
                        <a:ds d="100000" sp="200000"/>
                      </a:custDash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12700"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/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custDash>
                        <a:ds d="100000" sp="200000"/>
                      </a:custDash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12700"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A6AAA9"/>
                      </a:solidFill>
                      <a:miter lim="400000"/>
                    </a:lnL>
                    <a:lnR w="50800">
                      <a:solidFill>
                        <a:srgbClr val="A6AAA9"/>
                      </a:solidFill>
                      <a:miter lim="400000"/>
                    </a:lnR>
                    <a:lnT w="50800">
                      <a:solidFill>
                        <a:srgbClr val="A6AAA9"/>
                      </a:solidFill>
                      <a:miter lim="400000"/>
                    </a:lnT>
                    <a:lnB w="50800">
                      <a:solidFill>
                        <a:srgbClr val="A6AAA9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0" name="双方向矢印"/>
          <p:cNvSpPr/>
          <p:nvPr/>
        </p:nvSpPr>
        <p:spPr>
          <a:xfrm>
            <a:off x="4360244" y="7673625"/>
            <a:ext cx="1214624" cy="369280"/>
          </a:xfrm>
          <a:prstGeom prst="leftRightArrow">
            <a:avLst>
              <a:gd name="adj1" fmla="val 19358"/>
              <a:gd name="adj2" fmla="val 5665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51" name="おたがいタイミングをあわせる作戦"/>
          <p:cNvSpPr txBox="1"/>
          <p:nvPr/>
        </p:nvSpPr>
        <p:spPr>
          <a:xfrm>
            <a:off x="6717247" y="3801258"/>
            <a:ext cx="102965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おたがいタイミングをあわせる作戦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ケータイの5Gは？"/>
          <p:cNvSpPr txBox="1"/>
          <p:nvPr>
            <p:ph type="title"/>
          </p:nvPr>
        </p:nvSpPr>
        <p:spPr>
          <a:xfrm>
            <a:off x="3233849" y="430893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ケータイの5Gは？</a:t>
            </a:r>
          </a:p>
        </p:txBody>
      </p:sp>
      <p:sp>
        <p:nvSpPr>
          <p:cNvPr id="554" name="10Gbps = 1秒間に1億文字"/>
          <p:cNvSpPr txBox="1"/>
          <p:nvPr/>
        </p:nvSpPr>
        <p:spPr>
          <a:xfrm>
            <a:off x="2563304" y="10735398"/>
            <a:ext cx="19257392" cy="1666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2000">
                <a:solidFill>
                  <a:srgbClr val="000000"/>
                </a:solidFill>
              </a:defRPr>
            </a:lvl1pPr>
          </a:lstStyle>
          <a:p>
            <a:pPr/>
            <a:r>
              <a:t>10Gbps = 1秒間に1億文字</a:t>
            </a:r>
          </a:p>
        </p:txBody>
      </p:sp>
      <p:sp>
        <p:nvSpPr>
          <p:cNvPr id="555" name="直交周波数分割多重化（OFDMA）…"/>
          <p:cNvSpPr txBox="1"/>
          <p:nvPr/>
        </p:nvSpPr>
        <p:spPr>
          <a:xfrm>
            <a:off x="4564697" y="4198833"/>
            <a:ext cx="15254606" cy="268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直交周波数分割多重化（OFDMA）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または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単一キャリア周波数分割多重アクセス（SC-FDMA）</a:t>
            </a:r>
          </a:p>
        </p:txBody>
      </p:sp>
      <p:grpSp>
        <p:nvGrpSpPr>
          <p:cNvPr id="559" name="グループ"/>
          <p:cNvGrpSpPr/>
          <p:nvPr/>
        </p:nvGrpSpPr>
        <p:grpSpPr>
          <a:xfrm>
            <a:off x="6523729" y="7419369"/>
            <a:ext cx="11336542" cy="2326526"/>
            <a:chOff x="0" y="0"/>
            <a:chExt cx="11336540" cy="2326524"/>
          </a:xfrm>
        </p:grpSpPr>
        <p:pic>
          <p:nvPicPr>
            <p:cNvPr id="556" name="ペーストされたムービー.png" descr="ペーストされたムービー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216674" cy="232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7" name="ペーストされたムービー.png" descr="ペーストされたムービー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59934" y="0"/>
              <a:ext cx="3216674" cy="232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8" name="ペーストされたムービー.png" descr="ペーストされたムービー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19867" y="0"/>
              <a:ext cx="3216674" cy="2326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5656" y="311727"/>
            <a:ext cx="18832688" cy="1153714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越前市国高地区で運用している地域安全マップ「キッズセーフ」"/>
          <p:cNvSpPr txBox="1"/>
          <p:nvPr/>
        </p:nvSpPr>
        <p:spPr>
          <a:xfrm>
            <a:off x="3054349" y="12489641"/>
            <a:ext cx="18275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越前市国高地区で運用している地域安全マップ「キッズセーフ」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OK2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OK2</a:t>
            </a:r>
          </a:p>
        </p:txBody>
      </p:sp>
      <p:pic>
        <p:nvPicPr>
          <p:cNvPr id="5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OK、エンターで…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OK、エンターで</a:t>
            </a:r>
          </a:p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戻せるよ</a:t>
            </a:r>
          </a:p>
        </p:txBody>
      </p:sp>
      <p:sp>
        <p:nvSpPr>
          <p:cNvPr id="564" name="エラーをひょうじしない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エラーをひょうじしない</a:t>
            </a:r>
          </a:p>
        </p:txBody>
      </p:sp>
      <p:pic>
        <p:nvPicPr>
          <p:cNvPr id="5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9" name="グループ"/>
          <p:cNvGrpSpPr/>
          <p:nvPr/>
        </p:nvGrpSpPr>
        <p:grpSpPr>
          <a:xfrm>
            <a:off x="7166671" y="6266640"/>
            <a:ext cx="966189" cy="1004126"/>
            <a:chOff x="0" y="0"/>
            <a:chExt cx="966187" cy="1004124"/>
          </a:xfrm>
        </p:grpSpPr>
        <p:sp>
          <p:nvSpPr>
            <p:cNvPr id="566" name="四角形"/>
            <p:cNvSpPr/>
            <p:nvPr/>
          </p:nvSpPr>
          <p:spPr>
            <a:xfrm>
              <a:off x="0" y="0"/>
              <a:ext cx="966188" cy="10041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7" name="線"/>
            <p:cNvSpPr/>
            <p:nvPr/>
          </p:nvSpPr>
          <p:spPr>
            <a:xfrm flipH="1" flipV="1">
              <a:off x="137392" y="678087"/>
              <a:ext cx="597938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8" name="線"/>
            <p:cNvSpPr/>
            <p:nvPr/>
          </p:nvSpPr>
          <p:spPr>
            <a:xfrm flipH="1">
              <a:off x="706557" y="272536"/>
              <a:ext cx="3159" cy="4438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17892996" y="2601426"/>
            <a:ext cx="6494360" cy="797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GND"/>
          <p:cNvSpPr txBox="1"/>
          <p:nvPr/>
        </p:nvSpPr>
        <p:spPr>
          <a:xfrm>
            <a:off x="6771448" y="5697788"/>
            <a:ext cx="16643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573" name="ジャンパーせんをつなぎかえよう IN1-&gt;RXD"/>
          <p:cNvSpPr txBox="1"/>
          <p:nvPr/>
        </p:nvSpPr>
        <p:spPr>
          <a:xfrm>
            <a:off x="2760154" y="107748"/>
            <a:ext cx="1886369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ジャンパーせんをつなぎかえよう IN1-&gt;RXD</a:t>
            </a:r>
          </a:p>
        </p:txBody>
      </p:sp>
      <p:sp>
        <p:nvSpPr>
          <p:cNvPr id="574" name="線"/>
          <p:cNvSpPr/>
          <p:nvPr/>
        </p:nvSpPr>
        <p:spPr>
          <a:xfrm>
            <a:off x="16860147" y="10085824"/>
            <a:ext cx="898191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75" name="四角形"/>
          <p:cNvSpPr/>
          <p:nvPr/>
        </p:nvSpPr>
        <p:spPr>
          <a:xfrm>
            <a:off x="16185103" y="9828699"/>
            <a:ext cx="634102" cy="458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578" name="グループ"/>
          <p:cNvGrpSpPr/>
          <p:nvPr/>
        </p:nvGrpSpPr>
        <p:grpSpPr>
          <a:xfrm rot="10878162">
            <a:off x="6815872" y="4262837"/>
            <a:ext cx="1529966" cy="458113"/>
            <a:chOff x="0" y="0"/>
            <a:chExt cx="1529965" cy="458111"/>
          </a:xfrm>
        </p:grpSpPr>
        <p:sp>
          <p:nvSpPr>
            <p:cNvPr id="576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7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04" name="接続の線"/>
          <p:cNvSpPr/>
          <p:nvPr/>
        </p:nvSpPr>
        <p:spPr>
          <a:xfrm>
            <a:off x="8265015" y="6717895"/>
            <a:ext cx="7737344" cy="122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76"/>
                </a:moveTo>
                <a:cubicBezTo>
                  <a:pt x="4690" y="-5399"/>
                  <a:pt x="11890" y="-5257"/>
                  <a:pt x="21600" y="16201"/>
                </a:cubicBezTo>
              </a:path>
            </a:pathLst>
          </a:custGeom>
          <a:ln w="1016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80" name="線"/>
          <p:cNvSpPr/>
          <p:nvPr/>
        </p:nvSpPr>
        <p:spPr>
          <a:xfrm>
            <a:off x="16522625" y="6855627"/>
            <a:ext cx="898191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grpSp>
        <p:nvGrpSpPr>
          <p:cNvPr id="583" name="グループ"/>
          <p:cNvGrpSpPr/>
          <p:nvPr/>
        </p:nvGrpSpPr>
        <p:grpSpPr>
          <a:xfrm rot="19655909">
            <a:off x="6897072" y="6407395"/>
            <a:ext cx="1413091" cy="1015867"/>
            <a:chOff x="0" y="0"/>
            <a:chExt cx="1413090" cy="1015865"/>
          </a:xfrm>
        </p:grpSpPr>
        <p:sp>
          <p:nvSpPr>
            <p:cNvPr id="581" name="四角形"/>
            <p:cNvSpPr/>
            <p:nvPr/>
          </p:nvSpPr>
          <p:spPr>
            <a:xfrm rot="12751864">
              <a:off x="705558" y="423197"/>
              <a:ext cx="634102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2" name="線"/>
            <p:cNvSpPr/>
            <p:nvPr/>
          </p:nvSpPr>
          <p:spPr>
            <a:xfrm flipH="1" flipV="1">
              <a:off x="0" y="0"/>
              <a:ext cx="757264" cy="483008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84" name="GND"/>
          <p:cNvSpPr txBox="1"/>
          <p:nvPr/>
        </p:nvSpPr>
        <p:spPr>
          <a:xfrm>
            <a:off x="15653933" y="5697788"/>
            <a:ext cx="16643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585" name="四角形"/>
          <p:cNvSpPr/>
          <p:nvPr/>
        </p:nvSpPr>
        <p:spPr>
          <a:xfrm>
            <a:off x="16002362" y="6626571"/>
            <a:ext cx="634102" cy="458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86" name="IN1-&gt;RXD"/>
          <p:cNvSpPr txBox="1"/>
          <p:nvPr/>
        </p:nvSpPr>
        <p:spPr>
          <a:xfrm>
            <a:off x="6779726" y="3234159"/>
            <a:ext cx="359029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IN1-&gt;RXD</a:t>
            </a:r>
          </a:p>
        </p:txBody>
      </p:sp>
      <p:sp>
        <p:nvSpPr>
          <p:cNvPr id="605" name="接続の線"/>
          <p:cNvSpPr/>
          <p:nvPr/>
        </p:nvSpPr>
        <p:spPr>
          <a:xfrm>
            <a:off x="11896921" y="6277787"/>
            <a:ext cx="4288137" cy="380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8" fill="norm" stroke="1" extrusionOk="0">
                <a:moveTo>
                  <a:pt x="0" y="0"/>
                </a:moveTo>
                <a:cubicBezTo>
                  <a:pt x="182" y="14629"/>
                  <a:pt x="7382" y="21600"/>
                  <a:pt x="21600" y="20912"/>
                </a:cubicBezTo>
              </a:path>
            </a:pathLst>
          </a:custGeom>
          <a:ln w="1016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6" name="接続の線"/>
          <p:cNvSpPr/>
          <p:nvPr/>
        </p:nvSpPr>
        <p:spPr>
          <a:xfrm>
            <a:off x="8308600" y="4432415"/>
            <a:ext cx="3576500" cy="1878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1016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89" name="IchigoJam A"/>
          <p:cNvSpPr txBox="1"/>
          <p:nvPr/>
        </p:nvSpPr>
        <p:spPr>
          <a:xfrm>
            <a:off x="3248900" y="1643108"/>
            <a:ext cx="48399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590" name="IchigoJam B"/>
          <p:cNvSpPr txBox="1"/>
          <p:nvPr/>
        </p:nvSpPr>
        <p:spPr>
          <a:xfrm>
            <a:off x="16327983" y="1559616"/>
            <a:ext cx="476694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B</a:t>
            </a:r>
          </a:p>
        </p:txBody>
      </p:sp>
      <p:sp>
        <p:nvSpPr>
          <p:cNvPr id="591" name="線"/>
          <p:cNvSpPr/>
          <p:nvPr/>
        </p:nvSpPr>
        <p:spPr>
          <a:xfrm>
            <a:off x="16813372" y="4362479"/>
            <a:ext cx="898190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92" name="四角形"/>
          <p:cNvSpPr/>
          <p:nvPr/>
        </p:nvSpPr>
        <p:spPr>
          <a:xfrm>
            <a:off x="16501405" y="4187853"/>
            <a:ext cx="634102" cy="458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595" name="グループ"/>
          <p:cNvGrpSpPr/>
          <p:nvPr/>
        </p:nvGrpSpPr>
        <p:grpSpPr>
          <a:xfrm rot="10878162">
            <a:off x="6815872" y="9828699"/>
            <a:ext cx="1529966" cy="458112"/>
            <a:chOff x="0" y="0"/>
            <a:chExt cx="1529965" cy="458111"/>
          </a:xfrm>
        </p:grpSpPr>
        <p:sp>
          <p:nvSpPr>
            <p:cNvPr id="593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4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07" name="接続の線"/>
          <p:cNvSpPr/>
          <p:nvPr/>
        </p:nvSpPr>
        <p:spPr>
          <a:xfrm>
            <a:off x="12002206" y="4392108"/>
            <a:ext cx="4499169" cy="736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3" fill="norm" stroke="1" extrusionOk="0">
                <a:moveTo>
                  <a:pt x="0" y="19893"/>
                </a:moveTo>
                <a:cubicBezTo>
                  <a:pt x="1840" y="4797"/>
                  <a:pt x="9040" y="-1707"/>
                  <a:pt x="21600" y="380"/>
                </a:cubicBezTo>
              </a:path>
            </a:pathLst>
          </a:custGeom>
          <a:ln w="101600">
            <a:solidFill>
              <a:srgbClr val="DE6A1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08" name="接続の線"/>
          <p:cNvSpPr/>
          <p:nvPr/>
        </p:nvSpPr>
        <p:spPr>
          <a:xfrm>
            <a:off x="8343212" y="5124389"/>
            <a:ext cx="3641763" cy="505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076" y="13747"/>
                  <a:pt x="6876" y="20947"/>
                  <a:pt x="0" y="21600"/>
                </a:cubicBezTo>
              </a:path>
            </a:pathLst>
          </a:custGeom>
          <a:ln w="101600">
            <a:solidFill>
              <a:srgbClr val="DE6A1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98" name="LED"/>
          <p:cNvSpPr txBox="1"/>
          <p:nvPr/>
        </p:nvSpPr>
        <p:spPr>
          <a:xfrm>
            <a:off x="6825424" y="10715671"/>
            <a:ext cx="155638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pic>
        <p:nvPicPr>
          <p:cNvPr id="5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3284027" y="2780019"/>
            <a:ext cx="2788448" cy="797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CN4…"/>
          <p:cNvSpPr txBox="1"/>
          <p:nvPr/>
        </p:nvSpPr>
        <p:spPr>
          <a:xfrm>
            <a:off x="3480564" y="11127546"/>
            <a:ext cx="2395221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CN4</a:t>
            </a:r>
          </a:p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-&gt;CN3</a:t>
            </a:r>
          </a:p>
        </p:txBody>
      </p:sp>
      <p:sp>
        <p:nvSpPr>
          <p:cNvPr id="601" name="LED"/>
          <p:cNvSpPr txBox="1"/>
          <p:nvPr/>
        </p:nvSpPr>
        <p:spPr>
          <a:xfrm>
            <a:off x="15541220" y="10715671"/>
            <a:ext cx="155638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</a:t>
            </a:r>
          </a:p>
        </p:txBody>
      </p:sp>
      <p:sp>
        <p:nvSpPr>
          <p:cNvPr id="602" name="IN1-&gt;RXD"/>
          <p:cNvSpPr txBox="1"/>
          <p:nvPr/>
        </p:nvSpPr>
        <p:spPr>
          <a:xfrm>
            <a:off x="13942024" y="3028776"/>
            <a:ext cx="359029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IN1-&gt;RXD</a:t>
            </a:r>
          </a:p>
        </p:txBody>
      </p:sp>
      <p:sp>
        <p:nvSpPr>
          <p:cNvPr id="603" name="CN4…"/>
          <p:cNvSpPr txBox="1"/>
          <p:nvPr/>
        </p:nvSpPr>
        <p:spPr>
          <a:xfrm>
            <a:off x="18171168" y="10846084"/>
            <a:ext cx="239522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CN4</a:t>
            </a:r>
          </a:p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-&gt;CN3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17892996" y="2601426"/>
            <a:ext cx="6494360" cy="797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GND"/>
          <p:cNvSpPr txBox="1"/>
          <p:nvPr/>
        </p:nvSpPr>
        <p:spPr>
          <a:xfrm>
            <a:off x="6771448" y="5697788"/>
            <a:ext cx="16643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612" name="ジャンパーせんをつなぎかえよう LED-&gt;TXD"/>
          <p:cNvSpPr txBox="1"/>
          <p:nvPr/>
        </p:nvSpPr>
        <p:spPr>
          <a:xfrm>
            <a:off x="2618803" y="107748"/>
            <a:ext cx="19146394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ジャンパーせんをつなぎかえよう LED-&gt;TXD</a:t>
            </a:r>
          </a:p>
        </p:txBody>
      </p:sp>
      <p:sp>
        <p:nvSpPr>
          <p:cNvPr id="613" name="線"/>
          <p:cNvSpPr/>
          <p:nvPr/>
        </p:nvSpPr>
        <p:spPr>
          <a:xfrm>
            <a:off x="16860147" y="10085824"/>
            <a:ext cx="898191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14" name="四角形"/>
          <p:cNvSpPr/>
          <p:nvPr/>
        </p:nvSpPr>
        <p:spPr>
          <a:xfrm>
            <a:off x="16185103" y="9828699"/>
            <a:ext cx="634102" cy="45811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617" name="グループ"/>
          <p:cNvGrpSpPr/>
          <p:nvPr/>
        </p:nvGrpSpPr>
        <p:grpSpPr>
          <a:xfrm rot="10878162">
            <a:off x="6815872" y="4262837"/>
            <a:ext cx="1529966" cy="458113"/>
            <a:chOff x="0" y="0"/>
            <a:chExt cx="1529965" cy="458111"/>
          </a:xfrm>
        </p:grpSpPr>
        <p:sp>
          <p:nvSpPr>
            <p:cNvPr id="615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6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43" name="接続の線"/>
          <p:cNvSpPr/>
          <p:nvPr/>
        </p:nvSpPr>
        <p:spPr>
          <a:xfrm>
            <a:off x="8265015" y="6717895"/>
            <a:ext cx="7737344" cy="122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0" y="15776"/>
                </a:moveTo>
                <a:cubicBezTo>
                  <a:pt x="4690" y="-5399"/>
                  <a:pt x="11890" y="-5257"/>
                  <a:pt x="21600" y="16201"/>
                </a:cubicBezTo>
              </a:path>
            </a:pathLst>
          </a:custGeom>
          <a:ln w="1016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19" name="線"/>
          <p:cNvSpPr/>
          <p:nvPr/>
        </p:nvSpPr>
        <p:spPr>
          <a:xfrm>
            <a:off x="16522625" y="6855627"/>
            <a:ext cx="898191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grpSp>
        <p:nvGrpSpPr>
          <p:cNvPr id="622" name="グループ"/>
          <p:cNvGrpSpPr/>
          <p:nvPr/>
        </p:nvGrpSpPr>
        <p:grpSpPr>
          <a:xfrm rot="19655909">
            <a:off x="6897072" y="6407395"/>
            <a:ext cx="1413091" cy="1015867"/>
            <a:chOff x="0" y="0"/>
            <a:chExt cx="1413090" cy="1015865"/>
          </a:xfrm>
        </p:grpSpPr>
        <p:sp>
          <p:nvSpPr>
            <p:cNvPr id="620" name="四角形"/>
            <p:cNvSpPr/>
            <p:nvPr/>
          </p:nvSpPr>
          <p:spPr>
            <a:xfrm rot="12751864">
              <a:off x="705558" y="423197"/>
              <a:ext cx="634102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1" name="線"/>
            <p:cNvSpPr/>
            <p:nvPr/>
          </p:nvSpPr>
          <p:spPr>
            <a:xfrm flipH="1" flipV="1">
              <a:off x="0" y="0"/>
              <a:ext cx="757264" cy="483008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23" name="GND"/>
          <p:cNvSpPr txBox="1"/>
          <p:nvPr/>
        </p:nvSpPr>
        <p:spPr>
          <a:xfrm>
            <a:off x="15653933" y="5697788"/>
            <a:ext cx="166433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624" name="四角形"/>
          <p:cNvSpPr/>
          <p:nvPr/>
        </p:nvSpPr>
        <p:spPr>
          <a:xfrm>
            <a:off x="16002362" y="6626571"/>
            <a:ext cx="634102" cy="458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5" name="IN1-&gt;RXD"/>
          <p:cNvSpPr txBox="1"/>
          <p:nvPr/>
        </p:nvSpPr>
        <p:spPr>
          <a:xfrm>
            <a:off x="6779726" y="3234159"/>
            <a:ext cx="359029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IN1-&gt;RXD</a:t>
            </a:r>
          </a:p>
        </p:txBody>
      </p:sp>
      <p:sp>
        <p:nvSpPr>
          <p:cNvPr id="644" name="接続の線"/>
          <p:cNvSpPr/>
          <p:nvPr/>
        </p:nvSpPr>
        <p:spPr>
          <a:xfrm>
            <a:off x="11896921" y="6277787"/>
            <a:ext cx="4288137" cy="3807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58" fill="norm" stroke="1" extrusionOk="0">
                <a:moveTo>
                  <a:pt x="0" y="0"/>
                </a:moveTo>
                <a:cubicBezTo>
                  <a:pt x="182" y="14629"/>
                  <a:pt x="7382" y="21600"/>
                  <a:pt x="21600" y="20912"/>
                </a:cubicBezTo>
              </a:path>
            </a:pathLst>
          </a:custGeom>
          <a:ln w="1016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45" name="接続の線"/>
          <p:cNvSpPr/>
          <p:nvPr/>
        </p:nvSpPr>
        <p:spPr>
          <a:xfrm>
            <a:off x="8308600" y="4432415"/>
            <a:ext cx="3576500" cy="1878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07" fill="norm" stroke="1" extrusionOk="0">
                <a:moveTo>
                  <a:pt x="21600" y="19807"/>
                </a:moveTo>
                <a:cubicBezTo>
                  <a:pt x="20147" y="4667"/>
                  <a:pt x="12947" y="-1793"/>
                  <a:pt x="0" y="426"/>
                </a:cubicBezTo>
              </a:path>
            </a:pathLst>
          </a:custGeom>
          <a:ln w="101600">
            <a:solidFill>
              <a:srgbClr val="A6AAA9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28" name="IchigoJam A"/>
          <p:cNvSpPr txBox="1"/>
          <p:nvPr/>
        </p:nvSpPr>
        <p:spPr>
          <a:xfrm>
            <a:off x="3248900" y="1643108"/>
            <a:ext cx="48399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A</a:t>
            </a:r>
          </a:p>
        </p:txBody>
      </p:sp>
      <p:sp>
        <p:nvSpPr>
          <p:cNvPr id="629" name="IchigoJam B"/>
          <p:cNvSpPr txBox="1"/>
          <p:nvPr/>
        </p:nvSpPr>
        <p:spPr>
          <a:xfrm>
            <a:off x="16327983" y="1559616"/>
            <a:ext cx="476694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B</a:t>
            </a:r>
          </a:p>
        </p:txBody>
      </p:sp>
      <p:sp>
        <p:nvSpPr>
          <p:cNvPr id="630" name="線"/>
          <p:cNvSpPr/>
          <p:nvPr/>
        </p:nvSpPr>
        <p:spPr>
          <a:xfrm>
            <a:off x="16813372" y="4362479"/>
            <a:ext cx="898190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31" name="四角形"/>
          <p:cNvSpPr/>
          <p:nvPr/>
        </p:nvSpPr>
        <p:spPr>
          <a:xfrm>
            <a:off x="16501405" y="4187853"/>
            <a:ext cx="634102" cy="458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634" name="グループ"/>
          <p:cNvGrpSpPr/>
          <p:nvPr/>
        </p:nvGrpSpPr>
        <p:grpSpPr>
          <a:xfrm rot="10878162">
            <a:off x="6815872" y="9828699"/>
            <a:ext cx="1529966" cy="458112"/>
            <a:chOff x="0" y="0"/>
            <a:chExt cx="1529965" cy="458111"/>
          </a:xfrm>
        </p:grpSpPr>
        <p:sp>
          <p:nvSpPr>
            <p:cNvPr id="632" name="四角形"/>
            <p:cNvSpPr/>
            <p:nvPr/>
          </p:nvSpPr>
          <p:spPr>
            <a:xfrm>
              <a:off x="0" y="0"/>
              <a:ext cx="634101" cy="4581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3" name="線"/>
            <p:cNvSpPr/>
            <p:nvPr/>
          </p:nvSpPr>
          <p:spPr>
            <a:xfrm>
              <a:off x="631775" y="229055"/>
              <a:ext cx="898191" cy="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46" name="接続の線"/>
          <p:cNvSpPr/>
          <p:nvPr/>
        </p:nvSpPr>
        <p:spPr>
          <a:xfrm>
            <a:off x="12002206" y="4392108"/>
            <a:ext cx="4499169" cy="736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93" fill="norm" stroke="1" extrusionOk="0">
                <a:moveTo>
                  <a:pt x="0" y="19893"/>
                </a:moveTo>
                <a:cubicBezTo>
                  <a:pt x="1840" y="4797"/>
                  <a:pt x="9040" y="-1707"/>
                  <a:pt x="21600" y="380"/>
                </a:cubicBezTo>
              </a:path>
            </a:pathLst>
          </a:custGeom>
          <a:ln w="101600">
            <a:solidFill>
              <a:srgbClr val="DE6A1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47" name="接続の線"/>
          <p:cNvSpPr/>
          <p:nvPr/>
        </p:nvSpPr>
        <p:spPr>
          <a:xfrm>
            <a:off x="8343212" y="5124389"/>
            <a:ext cx="3641763" cy="5057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076" y="13747"/>
                  <a:pt x="6876" y="20947"/>
                  <a:pt x="0" y="21600"/>
                </a:cubicBezTo>
              </a:path>
            </a:pathLst>
          </a:custGeom>
          <a:ln w="101600">
            <a:solidFill>
              <a:srgbClr val="DE6A1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637" name="LED-&gt;TXD"/>
          <p:cNvSpPr txBox="1"/>
          <p:nvPr/>
        </p:nvSpPr>
        <p:spPr>
          <a:xfrm>
            <a:off x="6678761" y="10715671"/>
            <a:ext cx="379222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lumOff val="-29866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LED-&gt;TXD</a:t>
            </a:r>
          </a:p>
        </p:txBody>
      </p:sp>
      <p:pic>
        <p:nvPicPr>
          <p:cNvPr id="63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68983" b="0"/>
          <a:stretch>
            <a:fillRect/>
          </a:stretch>
        </p:blipFill>
        <p:spPr>
          <a:xfrm>
            <a:off x="3284027" y="2780019"/>
            <a:ext cx="2788448" cy="797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CN4…"/>
          <p:cNvSpPr txBox="1"/>
          <p:nvPr/>
        </p:nvSpPr>
        <p:spPr>
          <a:xfrm>
            <a:off x="3480564" y="11127546"/>
            <a:ext cx="2395221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CN4</a:t>
            </a:r>
          </a:p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-&gt;CN3</a:t>
            </a:r>
          </a:p>
        </p:txBody>
      </p:sp>
      <p:sp>
        <p:nvSpPr>
          <p:cNvPr id="640" name="LED-&gt;TXD"/>
          <p:cNvSpPr txBox="1"/>
          <p:nvPr/>
        </p:nvSpPr>
        <p:spPr>
          <a:xfrm>
            <a:off x="13616811" y="10715671"/>
            <a:ext cx="379222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chemeClr val="accent5">
                    <a:lumOff val="-29866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LED-&gt;TXD</a:t>
            </a:r>
          </a:p>
        </p:txBody>
      </p:sp>
      <p:sp>
        <p:nvSpPr>
          <p:cNvPr id="641" name="IN1-&gt;RXD"/>
          <p:cNvSpPr txBox="1"/>
          <p:nvPr/>
        </p:nvSpPr>
        <p:spPr>
          <a:xfrm>
            <a:off x="13942024" y="3028776"/>
            <a:ext cx="359029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IN1-&gt;RXD</a:t>
            </a:r>
          </a:p>
        </p:txBody>
      </p:sp>
      <p:sp>
        <p:nvSpPr>
          <p:cNvPr id="642" name="CN4…"/>
          <p:cNvSpPr txBox="1"/>
          <p:nvPr/>
        </p:nvSpPr>
        <p:spPr>
          <a:xfrm>
            <a:off x="18171168" y="10846084"/>
            <a:ext cx="239522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CN4</a:t>
            </a:r>
          </a:p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-&gt;CN3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?”HI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?”HI</a:t>
            </a:r>
          </a:p>
        </p:txBody>
      </p:sp>
      <p:sp>
        <p:nvSpPr>
          <p:cNvPr id="650" name="Aさん、おく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?”LED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?”LED1</a:t>
            </a:r>
          </a:p>
        </p:txBody>
      </p:sp>
      <p:sp>
        <p:nvSpPr>
          <p:cNvPr id="653" name="Bさん、おく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?”VIDEO4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?”VIDEO4</a:t>
            </a:r>
          </a:p>
        </p:txBody>
      </p:sp>
      <p:sp>
        <p:nvSpPr>
          <p:cNvPr id="656" name="Aさん、おく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?”LOAD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?”LOAD</a:t>
            </a:r>
          </a:p>
        </p:txBody>
      </p:sp>
      <p:sp>
        <p:nvSpPr>
          <p:cNvPr id="659" name="Bさん、おく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?”LIST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?”LIST</a:t>
            </a:r>
          </a:p>
        </p:txBody>
      </p:sp>
      <p:sp>
        <p:nvSpPr>
          <p:cNvPr id="662" name="Bさん、おく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?”NEW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?”NEW</a:t>
            </a:r>
          </a:p>
        </p:txBody>
      </p:sp>
      <p:sp>
        <p:nvSpPr>
          <p:cNvPr id="665" name="Aさん、おく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NEWとかSAVEとか送ると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NEWとかSAVEとか送ると</a:t>
            </a:r>
          </a:p>
          <a:p>
            <a:pPr algn="ctr"/>
            <a:r>
              <a:t>どうなる？？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1年で…"/>
          <p:cNvSpPr txBox="1"/>
          <p:nvPr>
            <p:ph type="title"/>
          </p:nvPr>
        </p:nvSpPr>
        <p:spPr>
          <a:xfrm>
            <a:off x="13885140" y="1095706"/>
            <a:ext cx="10290237" cy="11524587"/>
          </a:xfrm>
          <a:prstGeom prst="rect">
            <a:avLst/>
          </a:prstGeom>
        </p:spPr>
        <p:txBody>
          <a:bodyPr anchor="ctr"/>
          <a:lstStyle/>
          <a:p>
            <a:pPr algn="ctr">
              <a:defRPr spc="-232" sz="11600"/>
            </a:pPr>
            <a:r>
              <a:t>1年で</a:t>
            </a:r>
          </a:p>
          <a:p>
            <a:pPr algn="ctr">
              <a:defRPr spc="-232" sz="11600"/>
            </a:pPr>
            <a:r>
              <a:t>日本で30万件</a:t>
            </a:r>
          </a:p>
          <a:p>
            <a:pPr algn="ctr">
              <a:defRPr spc="-232" sz="11600"/>
            </a:pPr>
            <a:r>
              <a:t>福井で1000件</a:t>
            </a:r>
          </a:p>
          <a:p>
            <a:pPr algn="ctr">
              <a:defRPr spc="-232" sz="11600"/>
            </a:pPr>
            <a:r>
              <a:t>交通事故</a:t>
            </a:r>
          </a:p>
        </p:txBody>
      </p:sp>
      <p:pic>
        <p:nvPicPr>
          <p:cNvPr id="22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779" y="-58190"/>
            <a:ext cx="13832380" cy="13832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UART1,0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UART1,0</a:t>
            </a:r>
          </a:p>
        </p:txBody>
      </p:sp>
      <p:sp>
        <p:nvSpPr>
          <p:cNvPr id="670" name="Bさん、まも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Bさん、まもってみよう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?”LED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?”LED1</a:t>
            </a:r>
          </a:p>
        </p:txBody>
      </p:sp>
      <p:sp>
        <p:nvSpPr>
          <p:cNvPr id="673" name="Aさん、おく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UART1,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UART1,1</a:t>
            </a:r>
          </a:p>
        </p:txBody>
      </p:sp>
      <p:sp>
        <p:nvSpPr>
          <p:cNvPr id="676" name="Bさん、まもりをかいじょ"/>
          <p:cNvSpPr txBox="1"/>
          <p:nvPr/>
        </p:nvSpPr>
        <p:spPr>
          <a:xfrm>
            <a:off x="6916229" y="1267270"/>
            <a:ext cx="10551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Bさん、まもりをかいじょ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?”LED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?”LED1</a:t>
            </a:r>
          </a:p>
        </p:txBody>
      </p:sp>
      <p:sp>
        <p:nvSpPr>
          <p:cNvPr id="679" name="Aさん、おく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UART1,0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UART1,0</a:t>
            </a:r>
          </a:p>
        </p:txBody>
      </p:sp>
      <p:sp>
        <p:nvSpPr>
          <p:cNvPr id="682" name="Aさん、まもってみよう"/>
          <p:cNvSpPr txBox="1"/>
          <p:nvPr/>
        </p:nvSpPr>
        <p:spPr>
          <a:xfrm>
            <a:off x="7309612" y="1267270"/>
            <a:ext cx="976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Aさん、まもってみよう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?”LED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?”LED1</a:t>
            </a:r>
          </a:p>
        </p:txBody>
      </p:sp>
      <p:sp>
        <p:nvSpPr>
          <p:cNvPr id="685" name="Bさん、おく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UART1,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UART1,1</a:t>
            </a:r>
          </a:p>
        </p:txBody>
      </p:sp>
      <p:sp>
        <p:nvSpPr>
          <p:cNvPr id="688" name="Aさん、まもりをかいじょ"/>
          <p:cNvSpPr txBox="1"/>
          <p:nvPr/>
        </p:nvSpPr>
        <p:spPr>
          <a:xfrm>
            <a:off x="6865112" y="1267270"/>
            <a:ext cx="10653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Aさん、まもりをかいじょ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?”LED1"/>
          <p:cNvSpPr txBox="1"/>
          <p:nvPr/>
        </p:nvSpPr>
        <p:spPr>
          <a:xfrm>
            <a:off x="4103075" y="6355240"/>
            <a:ext cx="16177850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?”LED1</a:t>
            </a:r>
          </a:p>
        </p:txBody>
      </p:sp>
      <p:sp>
        <p:nvSpPr>
          <p:cNvPr id="691" name="Bさん、おくってみよう"/>
          <p:cNvSpPr txBox="1"/>
          <p:nvPr/>
        </p:nvSpPr>
        <p:spPr>
          <a:xfrm>
            <a:off x="7360729" y="1267270"/>
            <a:ext cx="966254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Bさん、おくってみよう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UART1,0"/>
          <p:cNvSpPr txBox="1"/>
          <p:nvPr/>
        </p:nvSpPr>
        <p:spPr>
          <a:xfrm>
            <a:off x="4117610" y="6222146"/>
            <a:ext cx="16177851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UART1,0</a:t>
            </a:r>
          </a:p>
        </p:txBody>
      </p:sp>
      <p:sp>
        <p:nvSpPr>
          <p:cNvPr id="694" name="UART1,1"/>
          <p:cNvSpPr txBox="1"/>
          <p:nvPr/>
        </p:nvSpPr>
        <p:spPr>
          <a:xfrm>
            <a:off x="4117610" y="11366219"/>
            <a:ext cx="16177851" cy="10318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 defTabSz="821531">
              <a:lnSpc>
                <a:spcPct val="160000"/>
              </a:lnSpc>
              <a:defRPr sz="5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UART1,1</a:t>
            </a:r>
          </a:p>
        </p:txBody>
      </p:sp>
      <p:sp>
        <p:nvSpPr>
          <p:cNvPr id="695" name="受信、拒否"/>
          <p:cNvSpPr txBox="1"/>
          <p:nvPr/>
        </p:nvSpPr>
        <p:spPr>
          <a:xfrm>
            <a:off x="4011745" y="4131624"/>
            <a:ext cx="4600576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</a:defRPr>
            </a:lvl1pPr>
          </a:lstStyle>
          <a:p>
            <a:pPr/>
            <a:r>
              <a:t>受信、拒否</a:t>
            </a:r>
          </a:p>
        </p:txBody>
      </p:sp>
      <p:sp>
        <p:nvSpPr>
          <p:cNvPr id="696" name="受信、許可"/>
          <p:cNvSpPr txBox="1"/>
          <p:nvPr/>
        </p:nvSpPr>
        <p:spPr>
          <a:xfrm>
            <a:off x="4011745" y="9432409"/>
            <a:ext cx="4600576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</a:defRPr>
            </a:lvl1pPr>
          </a:lstStyle>
          <a:p>
            <a:pPr/>
            <a:r>
              <a:t>受信、許可</a:t>
            </a:r>
          </a:p>
        </p:txBody>
      </p:sp>
      <p:sp>
        <p:nvSpPr>
          <p:cNvPr id="697" name="サイバーセキュリティ、守り方基本"/>
          <p:cNvSpPr txBox="1"/>
          <p:nvPr/>
        </p:nvSpPr>
        <p:spPr>
          <a:xfrm>
            <a:off x="5118983" y="818365"/>
            <a:ext cx="14175106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</a:defRPr>
            </a:lvl1pPr>
          </a:lstStyle>
          <a:p>
            <a:pPr/>
            <a:r>
              <a:t>サイバーセキュリティ、守り方基本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便利か怖いかは人間次第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便利か怖いかは人間次第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交通事故が危ないのはなぜ？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交通事故が危ないのはなぜ？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ソフトウェアが何ができて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ソフトウェアが何ができて</a:t>
            </a:r>
          </a:p>
          <a:p>
            <a:pPr algn="ctr"/>
            <a:r>
              <a:t>どのようにつながっているか？</a:t>
            </a:r>
          </a:p>
          <a:p>
            <a:pPr algn="ctr"/>
            <a:r>
              <a:t>想像できること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インターネット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ネットワークとは…"/>
          <p:cNvSpPr txBox="1"/>
          <p:nvPr>
            <p:ph type="title"/>
          </p:nvPr>
        </p:nvSpPr>
        <p:spPr>
          <a:xfrm>
            <a:off x="3233988" y="870690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ネットワークとは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コンピューターが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つながったもの</a:t>
            </a:r>
          </a:p>
        </p:txBody>
      </p:sp>
      <p:pic>
        <p:nvPicPr>
          <p:cNvPr id="7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6749" y="9841508"/>
            <a:ext cx="3747903" cy="3510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1781" y="9274969"/>
            <a:ext cx="3750470" cy="3500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5000" y="8620125"/>
            <a:ext cx="3750470" cy="3500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0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96781" y="7965281"/>
            <a:ext cx="3750470" cy="3500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インターネットは…"/>
          <p:cNvSpPr txBox="1"/>
          <p:nvPr>
            <p:ph type="title"/>
          </p:nvPr>
        </p:nvSpPr>
        <p:spPr>
          <a:xfrm>
            <a:off x="3233988" y="870690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ネットワークが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sp>
        <p:nvSpPr>
          <p:cNvPr id="712" name="合計100おく台くらい"/>
          <p:cNvSpPr txBox="1"/>
          <p:nvPr/>
        </p:nvSpPr>
        <p:spPr>
          <a:xfrm>
            <a:off x="10025760" y="12306644"/>
            <a:ext cx="11588596" cy="131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合計100おく台くらい</a:t>
            </a:r>
          </a:p>
        </p:txBody>
      </p:sp>
      <p:pic>
        <p:nvPicPr>
          <p:cNvPr id="71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5242" y="8783844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45735" y="7697478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4525724" y="9774201"/>
            <a:ext cx="6413516" cy="28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32368" y="8431160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4749" y="10010214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4237463" y="7274792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15084" y="11400840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85567" y="6434769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45886" y="9774201"/>
            <a:ext cx="6413517" cy="28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0322878" y="11400840"/>
            <a:ext cx="6413517" cy="280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手紙のバケツリレー…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手紙のバケツリレー</a:t>
            </a:r>
          </a:p>
          <a:p>
            <a:pPr algn="ctr"/>
            <a:r>
              <a:t>怖くない？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暗号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暗号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共通鍵暗号"/>
          <p:cNvSpPr txBox="1"/>
          <p:nvPr/>
        </p:nvSpPr>
        <p:spPr>
          <a:xfrm>
            <a:off x="804653" y="663525"/>
            <a:ext cx="22774694" cy="225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共通鍵暗号</a:t>
            </a:r>
          </a:p>
        </p:txBody>
      </p:sp>
      <p:grpSp>
        <p:nvGrpSpPr>
          <p:cNvPr id="732" name="グループ"/>
          <p:cNvGrpSpPr/>
          <p:nvPr/>
        </p:nvGrpSpPr>
        <p:grpSpPr>
          <a:xfrm>
            <a:off x="5044079" y="5701878"/>
            <a:ext cx="538275" cy="1048022"/>
            <a:chOff x="0" y="0"/>
            <a:chExt cx="538273" cy="1048021"/>
          </a:xfrm>
        </p:grpSpPr>
        <p:sp>
          <p:nvSpPr>
            <p:cNvPr id="729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0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31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36" name="グループ"/>
          <p:cNvGrpSpPr/>
          <p:nvPr/>
        </p:nvGrpSpPr>
        <p:grpSpPr>
          <a:xfrm>
            <a:off x="12053323" y="9068006"/>
            <a:ext cx="538275" cy="1048023"/>
            <a:chOff x="0" y="0"/>
            <a:chExt cx="538273" cy="1048021"/>
          </a:xfrm>
        </p:grpSpPr>
        <p:sp>
          <p:nvSpPr>
            <p:cNvPr id="733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4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35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39" name="グループ"/>
          <p:cNvGrpSpPr/>
          <p:nvPr/>
        </p:nvGrpSpPr>
        <p:grpSpPr>
          <a:xfrm>
            <a:off x="2991642" y="4350533"/>
            <a:ext cx="1438817" cy="1852304"/>
            <a:chOff x="0" y="0"/>
            <a:chExt cx="1438816" cy="1852302"/>
          </a:xfrm>
        </p:grpSpPr>
        <p:sp>
          <p:nvSpPr>
            <p:cNvPr id="737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8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42" name="グループ"/>
          <p:cNvGrpSpPr/>
          <p:nvPr/>
        </p:nvGrpSpPr>
        <p:grpSpPr>
          <a:xfrm>
            <a:off x="19949235" y="4261970"/>
            <a:ext cx="1438817" cy="1852304"/>
            <a:chOff x="0" y="0"/>
            <a:chExt cx="1438816" cy="1852302"/>
          </a:xfrm>
        </p:grpSpPr>
        <p:sp>
          <p:nvSpPr>
            <p:cNvPr id="740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741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46" name="グループ"/>
          <p:cNvGrpSpPr/>
          <p:nvPr/>
        </p:nvGrpSpPr>
        <p:grpSpPr>
          <a:xfrm>
            <a:off x="18797339" y="5701878"/>
            <a:ext cx="538274" cy="1048022"/>
            <a:chOff x="0" y="0"/>
            <a:chExt cx="538273" cy="1048021"/>
          </a:xfrm>
        </p:grpSpPr>
        <p:sp>
          <p:nvSpPr>
            <p:cNvPr id="743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44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45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49" name="グループ"/>
          <p:cNvGrpSpPr/>
          <p:nvPr/>
        </p:nvGrpSpPr>
        <p:grpSpPr>
          <a:xfrm>
            <a:off x="11603052" y="10635512"/>
            <a:ext cx="1438817" cy="1852303"/>
            <a:chOff x="0" y="0"/>
            <a:chExt cx="1438816" cy="1852302"/>
          </a:xfrm>
        </p:grpSpPr>
        <p:sp>
          <p:nvSpPr>
            <p:cNvPr id="747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748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50" name="線"/>
          <p:cNvSpPr/>
          <p:nvPr/>
        </p:nvSpPr>
        <p:spPr>
          <a:xfrm flipH="1" flipV="1">
            <a:off x="5044080" y="5188121"/>
            <a:ext cx="14295840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51" name="鍵を渡して、暗号通信"/>
          <p:cNvSpPr txBox="1"/>
          <p:nvPr/>
        </p:nvSpPr>
        <p:spPr>
          <a:xfrm>
            <a:off x="9017743" y="3896490"/>
            <a:ext cx="64420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鍵を渡して、暗号通信</a:t>
            </a:r>
          </a:p>
        </p:txBody>
      </p:sp>
      <p:sp>
        <p:nvSpPr>
          <p:cNvPr id="752" name="線"/>
          <p:cNvSpPr/>
          <p:nvPr/>
        </p:nvSpPr>
        <p:spPr>
          <a:xfrm>
            <a:off x="12189846" y="5094185"/>
            <a:ext cx="1" cy="3554002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53" name="鍵を渡すときに見られていたら…"/>
          <p:cNvSpPr txBox="1"/>
          <p:nvPr/>
        </p:nvSpPr>
        <p:spPr>
          <a:xfrm>
            <a:off x="13966482" y="10696476"/>
            <a:ext cx="968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鍵を渡すときに見られていたら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悪意ある人に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ヒラギノ角ゴ ProN W6"/>
              </a:rPr>
              <a:t>傍受・改竄</a:t>
            </a:r>
            <a:r>
              <a:t>される！</a:t>
            </a:r>
          </a:p>
        </p:txBody>
      </p:sp>
      <p:sp>
        <p:nvSpPr>
          <p:cNvPr id="754" name="線"/>
          <p:cNvSpPr/>
          <p:nvPr/>
        </p:nvSpPr>
        <p:spPr>
          <a:xfrm>
            <a:off x="5944098" y="6242928"/>
            <a:ext cx="12239622" cy="1"/>
          </a:xfrm>
          <a:prstGeom prst="line">
            <a:avLst/>
          </a:prstGeom>
          <a:ln w="88900">
            <a:solidFill>
              <a:srgbClr val="A6AAA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55" name="登場する鍵１つ…"/>
          <p:cNvSpPr txBox="1"/>
          <p:nvPr/>
        </p:nvSpPr>
        <p:spPr>
          <a:xfrm>
            <a:off x="501709" y="8967087"/>
            <a:ext cx="460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登場する鍵１つ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共通鍵</a:t>
            </a:r>
          </a:p>
        </p:txBody>
      </p:sp>
      <p:grpSp>
        <p:nvGrpSpPr>
          <p:cNvPr id="759" name="グループ"/>
          <p:cNvGrpSpPr/>
          <p:nvPr/>
        </p:nvGrpSpPr>
        <p:grpSpPr>
          <a:xfrm>
            <a:off x="825713" y="9879153"/>
            <a:ext cx="344179" cy="670118"/>
            <a:chOff x="0" y="0"/>
            <a:chExt cx="344178" cy="670117"/>
          </a:xfrm>
        </p:grpSpPr>
        <p:sp>
          <p:nvSpPr>
            <p:cNvPr id="756" name="円形"/>
            <p:cNvSpPr/>
            <p:nvPr/>
          </p:nvSpPr>
          <p:spPr>
            <a:xfrm>
              <a:off x="0" y="333192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57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58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8856" y="262659"/>
            <a:ext cx="9887395" cy="13190682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エニグマ (Enigma) とは、…"/>
          <p:cNvSpPr txBox="1"/>
          <p:nvPr/>
        </p:nvSpPr>
        <p:spPr>
          <a:xfrm>
            <a:off x="506997" y="3312147"/>
            <a:ext cx="13285750" cy="657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/>
            </a:pPr>
            <a:r>
              <a:t>エニグマ (Enigma) とは、</a:t>
            </a:r>
          </a:p>
          <a:p>
            <a:pPr algn="l">
              <a:defRPr sz="6000"/>
            </a:pPr>
            <a:r>
              <a:t>第二次世界大戦でナチス・ドイツが用いたローター式暗号機である。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名称はギリシア語「謎」に由来</a:t>
            </a:r>
          </a:p>
          <a:p>
            <a:pPr algn="l">
              <a:defRPr sz="6000"/>
            </a:pPr>
            <a:r>
              <a:t>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大発明、公開鍵暗号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大発明、公開鍵暗号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鍵が２つ！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鍵が２つ！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694" y="358255"/>
            <a:ext cx="10930545" cy="10930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93963" y="358255"/>
            <a:ext cx="10930545" cy="1093054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どっちがやばそう？"/>
          <p:cNvSpPr txBox="1"/>
          <p:nvPr/>
        </p:nvSpPr>
        <p:spPr>
          <a:xfrm>
            <a:off x="7014209" y="11910522"/>
            <a:ext cx="1035558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pPr/>
            <a:r>
              <a:t>どっちがやばそう？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公開鍵暗号"/>
          <p:cNvSpPr txBox="1"/>
          <p:nvPr/>
        </p:nvSpPr>
        <p:spPr>
          <a:xfrm>
            <a:off x="804653" y="663525"/>
            <a:ext cx="22774694" cy="225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公開鍵暗号</a:t>
            </a:r>
          </a:p>
        </p:txBody>
      </p:sp>
      <p:grpSp>
        <p:nvGrpSpPr>
          <p:cNvPr id="771" name="グループ"/>
          <p:cNvGrpSpPr/>
          <p:nvPr/>
        </p:nvGrpSpPr>
        <p:grpSpPr>
          <a:xfrm>
            <a:off x="2991642" y="4350533"/>
            <a:ext cx="1438817" cy="1852304"/>
            <a:chOff x="0" y="0"/>
            <a:chExt cx="1438816" cy="1852302"/>
          </a:xfrm>
        </p:grpSpPr>
        <p:sp>
          <p:nvSpPr>
            <p:cNvPr id="769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74" name="グループ"/>
          <p:cNvGrpSpPr/>
          <p:nvPr/>
        </p:nvGrpSpPr>
        <p:grpSpPr>
          <a:xfrm>
            <a:off x="19949235" y="4261970"/>
            <a:ext cx="1438817" cy="1852304"/>
            <a:chOff x="0" y="0"/>
            <a:chExt cx="1438816" cy="1852302"/>
          </a:xfrm>
        </p:grpSpPr>
        <p:sp>
          <p:nvSpPr>
            <p:cNvPr id="772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773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77" name="グループ"/>
          <p:cNvGrpSpPr/>
          <p:nvPr/>
        </p:nvGrpSpPr>
        <p:grpSpPr>
          <a:xfrm>
            <a:off x="11603052" y="10635512"/>
            <a:ext cx="1438817" cy="1852303"/>
            <a:chOff x="0" y="0"/>
            <a:chExt cx="1438816" cy="1852302"/>
          </a:xfrm>
        </p:grpSpPr>
        <p:sp>
          <p:nvSpPr>
            <p:cNvPr id="775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776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8" name="線"/>
          <p:cNvSpPr/>
          <p:nvPr/>
        </p:nvSpPr>
        <p:spPr>
          <a:xfrm flipH="1" flipV="1">
            <a:off x="5044080" y="5188121"/>
            <a:ext cx="14295840" cy="1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782" name="グループ"/>
          <p:cNvGrpSpPr/>
          <p:nvPr/>
        </p:nvGrpSpPr>
        <p:grpSpPr>
          <a:xfrm>
            <a:off x="811809" y="9754847"/>
            <a:ext cx="344179" cy="670118"/>
            <a:chOff x="0" y="0"/>
            <a:chExt cx="344178" cy="670116"/>
          </a:xfrm>
        </p:grpSpPr>
        <p:sp>
          <p:nvSpPr>
            <p:cNvPr id="779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0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81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86" name="グループ"/>
          <p:cNvGrpSpPr/>
          <p:nvPr/>
        </p:nvGrpSpPr>
        <p:grpSpPr>
          <a:xfrm>
            <a:off x="790962" y="11604999"/>
            <a:ext cx="344179" cy="670118"/>
            <a:chOff x="0" y="0"/>
            <a:chExt cx="344178" cy="670116"/>
          </a:xfrm>
        </p:grpSpPr>
        <p:sp>
          <p:nvSpPr>
            <p:cNvPr id="783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4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85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90" name="グループ"/>
          <p:cNvGrpSpPr/>
          <p:nvPr/>
        </p:nvGrpSpPr>
        <p:grpSpPr>
          <a:xfrm>
            <a:off x="1844052" y="5229089"/>
            <a:ext cx="538275" cy="1048022"/>
            <a:chOff x="0" y="0"/>
            <a:chExt cx="538273" cy="1048021"/>
          </a:xfrm>
        </p:grpSpPr>
        <p:sp>
          <p:nvSpPr>
            <p:cNvPr id="787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8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89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791" name="Aさん秘密鍵"/>
          <p:cNvSpPr txBox="1"/>
          <p:nvPr/>
        </p:nvSpPr>
        <p:spPr>
          <a:xfrm>
            <a:off x="731745" y="6502702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Aさん秘密鍵</a:t>
            </a:r>
          </a:p>
        </p:txBody>
      </p:sp>
      <p:sp>
        <p:nvSpPr>
          <p:cNvPr id="792" name="Aさん公開鍵"/>
          <p:cNvSpPr txBox="1"/>
          <p:nvPr/>
        </p:nvSpPr>
        <p:spPr>
          <a:xfrm>
            <a:off x="731745" y="2873533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Aさん公開鍵</a:t>
            </a:r>
          </a:p>
        </p:txBody>
      </p:sp>
      <p:sp>
        <p:nvSpPr>
          <p:cNvPr id="793" name="Bさん公開鍵"/>
          <p:cNvSpPr txBox="1"/>
          <p:nvPr/>
        </p:nvSpPr>
        <p:spPr>
          <a:xfrm>
            <a:off x="20166219" y="2594949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Bさん公開鍵</a:t>
            </a:r>
          </a:p>
        </p:txBody>
      </p:sp>
      <p:sp>
        <p:nvSpPr>
          <p:cNvPr id="794" name="Bさん秘密鍵"/>
          <p:cNvSpPr txBox="1"/>
          <p:nvPr/>
        </p:nvSpPr>
        <p:spPr>
          <a:xfrm>
            <a:off x="20166219" y="6502702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Bさん秘密鍵</a:t>
            </a:r>
          </a:p>
        </p:txBody>
      </p:sp>
      <p:sp>
        <p:nvSpPr>
          <p:cNvPr id="795" name="登場する鍵５つ…"/>
          <p:cNvSpPr txBox="1"/>
          <p:nvPr/>
        </p:nvSpPr>
        <p:spPr>
          <a:xfrm>
            <a:off x="457853" y="7861017"/>
            <a:ext cx="9648826" cy="554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登場する鍵５つ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それぞれで生成される公開鍵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Aさんの秘密鍵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Bさんの秘密鍵</a:t>
            </a:r>
          </a:p>
        </p:txBody>
      </p:sp>
      <p:grpSp>
        <p:nvGrpSpPr>
          <p:cNvPr id="799" name="グループ"/>
          <p:cNvGrpSpPr/>
          <p:nvPr/>
        </p:nvGrpSpPr>
        <p:grpSpPr>
          <a:xfrm>
            <a:off x="781857" y="8773083"/>
            <a:ext cx="344179" cy="670118"/>
            <a:chOff x="0" y="0"/>
            <a:chExt cx="344178" cy="670117"/>
          </a:xfrm>
        </p:grpSpPr>
        <p:sp>
          <p:nvSpPr>
            <p:cNvPr id="796" name="円形"/>
            <p:cNvSpPr/>
            <p:nvPr/>
          </p:nvSpPr>
          <p:spPr>
            <a:xfrm>
              <a:off x="0" y="333192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97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98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03" name="グループ"/>
          <p:cNvGrpSpPr/>
          <p:nvPr/>
        </p:nvGrpSpPr>
        <p:grpSpPr>
          <a:xfrm>
            <a:off x="1844052" y="3916237"/>
            <a:ext cx="538275" cy="1048022"/>
            <a:chOff x="0" y="0"/>
            <a:chExt cx="538273" cy="1048021"/>
          </a:xfrm>
        </p:grpSpPr>
        <p:sp>
          <p:nvSpPr>
            <p:cNvPr id="800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1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02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07" name="グループ"/>
          <p:cNvGrpSpPr/>
          <p:nvPr/>
        </p:nvGrpSpPr>
        <p:grpSpPr>
          <a:xfrm>
            <a:off x="786409" y="10666257"/>
            <a:ext cx="344179" cy="670118"/>
            <a:chOff x="0" y="0"/>
            <a:chExt cx="344178" cy="670116"/>
          </a:xfrm>
        </p:grpSpPr>
        <p:sp>
          <p:nvSpPr>
            <p:cNvPr id="804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5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06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11" name="グループ"/>
          <p:cNvGrpSpPr/>
          <p:nvPr/>
        </p:nvGrpSpPr>
        <p:grpSpPr>
          <a:xfrm>
            <a:off x="21788429" y="3631528"/>
            <a:ext cx="538275" cy="1048022"/>
            <a:chOff x="0" y="0"/>
            <a:chExt cx="538273" cy="1048021"/>
          </a:xfrm>
        </p:grpSpPr>
        <p:sp>
          <p:nvSpPr>
            <p:cNvPr id="808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09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10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15" name="グループ"/>
          <p:cNvGrpSpPr/>
          <p:nvPr/>
        </p:nvGrpSpPr>
        <p:grpSpPr>
          <a:xfrm>
            <a:off x="781857" y="12559430"/>
            <a:ext cx="344179" cy="670118"/>
            <a:chOff x="0" y="0"/>
            <a:chExt cx="344178" cy="670116"/>
          </a:xfrm>
        </p:grpSpPr>
        <p:sp>
          <p:nvSpPr>
            <p:cNvPr id="812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3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14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19" name="グループ"/>
          <p:cNvGrpSpPr/>
          <p:nvPr/>
        </p:nvGrpSpPr>
        <p:grpSpPr>
          <a:xfrm>
            <a:off x="21788431" y="4937762"/>
            <a:ext cx="538274" cy="1048023"/>
            <a:chOff x="0" y="0"/>
            <a:chExt cx="538273" cy="1048022"/>
          </a:xfrm>
        </p:grpSpPr>
        <p:sp>
          <p:nvSpPr>
            <p:cNvPr id="816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7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18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20" name="安心して通信したい"/>
          <p:cNvSpPr txBox="1"/>
          <p:nvPr/>
        </p:nvSpPr>
        <p:spPr>
          <a:xfrm>
            <a:off x="9275762" y="4208046"/>
            <a:ext cx="58324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安心して通信したい</a:t>
            </a:r>
          </a:p>
        </p:txBody>
      </p:sp>
      <p:sp>
        <p:nvSpPr>
          <p:cNvPr id="821" name="線"/>
          <p:cNvSpPr/>
          <p:nvPr/>
        </p:nvSpPr>
        <p:spPr>
          <a:xfrm flipH="1">
            <a:off x="12189847" y="5135093"/>
            <a:ext cx="1" cy="4526522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2" name="見られたくない"/>
          <p:cNvSpPr txBox="1"/>
          <p:nvPr/>
        </p:nvSpPr>
        <p:spPr>
          <a:xfrm>
            <a:off x="13240128" y="7453650"/>
            <a:ext cx="460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見られたくない</a:t>
            </a:r>
          </a:p>
        </p:txBody>
      </p:sp>
      <p:grpSp>
        <p:nvGrpSpPr>
          <p:cNvPr id="825" name="グループ"/>
          <p:cNvGrpSpPr/>
          <p:nvPr/>
        </p:nvGrpSpPr>
        <p:grpSpPr>
          <a:xfrm>
            <a:off x="11557000" y="7207587"/>
            <a:ext cx="1270000" cy="1270001"/>
            <a:chOff x="0" y="0"/>
            <a:chExt cx="1270000" cy="1270000"/>
          </a:xfrm>
        </p:grpSpPr>
        <p:sp>
          <p:nvSpPr>
            <p:cNvPr id="823" name="線"/>
            <p:cNvSpPr/>
            <p:nvPr/>
          </p:nvSpPr>
          <p:spPr>
            <a:xfrm flipV="1">
              <a:off x="0" y="0"/>
              <a:ext cx="1270000" cy="12700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4" name="線"/>
            <p:cNvSpPr/>
            <p:nvPr/>
          </p:nvSpPr>
          <p:spPr>
            <a:xfrm flipH="1" flipV="1">
              <a:off x="0" y="0"/>
              <a:ext cx="1270000" cy="12700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公開鍵暗号"/>
          <p:cNvSpPr txBox="1"/>
          <p:nvPr/>
        </p:nvSpPr>
        <p:spPr>
          <a:xfrm>
            <a:off x="804653" y="663525"/>
            <a:ext cx="22774694" cy="225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公開鍵暗号</a:t>
            </a:r>
          </a:p>
        </p:txBody>
      </p:sp>
      <p:grpSp>
        <p:nvGrpSpPr>
          <p:cNvPr id="830" name="グループ"/>
          <p:cNvGrpSpPr/>
          <p:nvPr/>
        </p:nvGrpSpPr>
        <p:grpSpPr>
          <a:xfrm>
            <a:off x="2991642" y="4350533"/>
            <a:ext cx="1438817" cy="1852304"/>
            <a:chOff x="0" y="0"/>
            <a:chExt cx="1438816" cy="1852302"/>
          </a:xfrm>
        </p:grpSpPr>
        <p:sp>
          <p:nvSpPr>
            <p:cNvPr id="828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9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33" name="グループ"/>
          <p:cNvGrpSpPr/>
          <p:nvPr/>
        </p:nvGrpSpPr>
        <p:grpSpPr>
          <a:xfrm>
            <a:off x="19949235" y="4261970"/>
            <a:ext cx="1438817" cy="1852304"/>
            <a:chOff x="0" y="0"/>
            <a:chExt cx="1438816" cy="1852302"/>
          </a:xfrm>
        </p:grpSpPr>
        <p:sp>
          <p:nvSpPr>
            <p:cNvPr id="831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832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36" name="グループ"/>
          <p:cNvGrpSpPr/>
          <p:nvPr/>
        </p:nvGrpSpPr>
        <p:grpSpPr>
          <a:xfrm>
            <a:off x="11603052" y="10635512"/>
            <a:ext cx="1438817" cy="1852303"/>
            <a:chOff x="0" y="0"/>
            <a:chExt cx="1438816" cy="1852302"/>
          </a:xfrm>
        </p:grpSpPr>
        <p:sp>
          <p:nvSpPr>
            <p:cNvPr id="834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835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7" name="線"/>
          <p:cNvSpPr/>
          <p:nvPr/>
        </p:nvSpPr>
        <p:spPr>
          <a:xfrm flipH="1" flipV="1">
            <a:off x="5044080" y="5188121"/>
            <a:ext cx="14295840" cy="1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841" name="グループ"/>
          <p:cNvGrpSpPr/>
          <p:nvPr/>
        </p:nvGrpSpPr>
        <p:grpSpPr>
          <a:xfrm>
            <a:off x="811809" y="9754847"/>
            <a:ext cx="344179" cy="670118"/>
            <a:chOff x="0" y="0"/>
            <a:chExt cx="344178" cy="670116"/>
          </a:xfrm>
        </p:grpSpPr>
        <p:sp>
          <p:nvSpPr>
            <p:cNvPr id="838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39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40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45" name="グループ"/>
          <p:cNvGrpSpPr/>
          <p:nvPr/>
        </p:nvGrpSpPr>
        <p:grpSpPr>
          <a:xfrm>
            <a:off x="790962" y="11604999"/>
            <a:ext cx="344179" cy="670118"/>
            <a:chOff x="0" y="0"/>
            <a:chExt cx="344178" cy="670116"/>
          </a:xfrm>
        </p:grpSpPr>
        <p:sp>
          <p:nvSpPr>
            <p:cNvPr id="842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43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44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49" name="グループ"/>
          <p:cNvGrpSpPr/>
          <p:nvPr/>
        </p:nvGrpSpPr>
        <p:grpSpPr>
          <a:xfrm>
            <a:off x="1844052" y="5229089"/>
            <a:ext cx="538275" cy="1048022"/>
            <a:chOff x="0" y="0"/>
            <a:chExt cx="538273" cy="1048021"/>
          </a:xfrm>
        </p:grpSpPr>
        <p:sp>
          <p:nvSpPr>
            <p:cNvPr id="846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47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48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50" name="Aさん秘密鍵"/>
          <p:cNvSpPr txBox="1"/>
          <p:nvPr/>
        </p:nvSpPr>
        <p:spPr>
          <a:xfrm>
            <a:off x="731745" y="6502702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Aさん秘密鍵</a:t>
            </a:r>
          </a:p>
        </p:txBody>
      </p:sp>
      <p:sp>
        <p:nvSpPr>
          <p:cNvPr id="851" name="Aさん公開鍵"/>
          <p:cNvSpPr txBox="1"/>
          <p:nvPr/>
        </p:nvSpPr>
        <p:spPr>
          <a:xfrm>
            <a:off x="731745" y="2873533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Aさん公開鍵</a:t>
            </a:r>
          </a:p>
        </p:txBody>
      </p:sp>
      <p:sp>
        <p:nvSpPr>
          <p:cNvPr id="852" name="Bさん公開鍵"/>
          <p:cNvSpPr txBox="1"/>
          <p:nvPr/>
        </p:nvSpPr>
        <p:spPr>
          <a:xfrm>
            <a:off x="20166219" y="2594949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Bさん公開鍵</a:t>
            </a:r>
          </a:p>
        </p:txBody>
      </p:sp>
      <p:sp>
        <p:nvSpPr>
          <p:cNvPr id="853" name="Bさん秘密鍵"/>
          <p:cNvSpPr txBox="1"/>
          <p:nvPr/>
        </p:nvSpPr>
        <p:spPr>
          <a:xfrm>
            <a:off x="20166219" y="6502702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Bさん秘密鍵</a:t>
            </a:r>
          </a:p>
        </p:txBody>
      </p:sp>
      <p:sp>
        <p:nvSpPr>
          <p:cNvPr id="854" name="登場する鍵５つ…"/>
          <p:cNvSpPr txBox="1"/>
          <p:nvPr/>
        </p:nvSpPr>
        <p:spPr>
          <a:xfrm>
            <a:off x="457853" y="7861017"/>
            <a:ext cx="9648826" cy="554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登場する鍵５つ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それぞれで生成される公開鍵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Aさんの秘密鍵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Bさんの秘密鍵</a:t>
            </a:r>
          </a:p>
        </p:txBody>
      </p:sp>
      <p:grpSp>
        <p:nvGrpSpPr>
          <p:cNvPr id="858" name="グループ"/>
          <p:cNvGrpSpPr/>
          <p:nvPr/>
        </p:nvGrpSpPr>
        <p:grpSpPr>
          <a:xfrm>
            <a:off x="781857" y="8773083"/>
            <a:ext cx="344179" cy="670118"/>
            <a:chOff x="0" y="0"/>
            <a:chExt cx="344178" cy="670117"/>
          </a:xfrm>
        </p:grpSpPr>
        <p:sp>
          <p:nvSpPr>
            <p:cNvPr id="855" name="円形"/>
            <p:cNvSpPr/>
            <p:nvPr/>
          </p:nvSpPr>
          <p:spPr>
            <a:xfrm>
              <a:off x="0" y="333192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56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57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62" name="グループ"/>
          <p:cNvGrpSpPr/>
          <p:nvPr/>
        </p:nvGrpSpPr>
        <p:grpSpPr>
          <a:xfrm>
            <a:off x="11294386" y="9321618"/>
            <a:ext cx="538275" cy="1048022"/>
            <a:chOff x="0" y="0"/>
            <a:chExt cx="538273" cy="1048021"/>
          </a:xfrm>
        </p:grpSpPr>
        <p:sp>
          <p:nvSpPr>
            <p:cNvPr id="859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0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61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66" name="グループ"/>
          <p:cNvGrpSpPr/>
          <p:nvPr/>
        </p:nvGrpSpPr>
        <p:grpSpPr>
          <a:xfrm>
            <a:off x="786409" y="10666257"/>
            <a:ext cx="344179" cy="670118"/>
            <a:chOff x="0" y="0"/>
            <a:chExt cx="344178" cy="670116"/>
          </a:xfrm>
        </p:grpSpPr>
        <p:sp>
          <p:nvSpPr>
            <p:cNvPr id="863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4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65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70" name="グループ"/>
          <p:cNvGrpSpPr/>
          <p:nvPr/>
        </p:nvGrpSpPr>
        <p:grpSpPr>
          <a:xfrm>
            <a:off x="21788429" y="3631528"/>
            <a:ext cx="538275" cy="1048022"/>
            <a:chOff x="0" y="0"/>
            <a:chExt cx="538273" cy="1048021"/>
          </a:xfrm>
        </p:grpSpPr>
        <p:sp>
          <p:nvSpPr>
            <p:cNvPr id="867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8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69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74" name="グループ"/>
          <p:cNvGrpSpPr/>
          <p:nvPr/>
        </p:nvGrpSpPr>
        <p:grpSpPr>
          <a:xfrm>
            <a:off x="781857" y="12559430"/>
            <a:ext cx="344179" cy="670118"/>
            <a:chOff x="0" y="0"/>
            <a:chExt cx="344178" cy="670116"/>
          </a:xfrm>
        </p:grpSpPr>
        <p:sp>
          <p:nvSpPr>
            <p:cNvPr id="871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72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3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78" name="グループ"/>
          <p:cNvGrpSpPr/>
          <p:nvPr/>
        </p:nvGrpSpPr>
        <p:grpSpPr>
          <a:xfrm>
            <a:off x="21788431" y="4937762"/>
            <a:ext cx="538274" cy="1048023"/>
            <a:chOff x="0" y="0"/>
            <a:chExt cx="538273" cy="1048022"/>
          </a:xfrm>
        </p:grpSpPr>
        <p:sp>
          <p:nvSpPr>
            <p:cNvPr id="875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76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7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79" name="線"/>
          <p:cNvSpPr/>
          <p:nvPr/>
        </p:nvSpPr>
        <p:spPr>
          <a:xfrm flipH="1">
            <a:off x="12189847" y="5135093"/>
            <a:ext cx="1" cy="4526522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0" name="線"/>
          <p:cNvSpPr/>
          <p:nvPr/>
        </p:nvSpPr>
        <p:spPr>
          <a:xfrm>
            <a:off x="5843102" y="3773308"/>
            <a:ext cx="15376010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881" name="線"/>
          <p:cNvSpPr/>
          <p:nvPr/>
        </p:nvSpPr>
        <p:spPr>
          <a:xfrm>
            <a:off x="2842742" y="4267073"/>
            <a:ext cx="1537601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grpSp>
        <p:nvGrpSpPr>
          <p:cNvPr id="885" name="グループ"/>
          <p:cNvGrpSpPr/>
          <p:nvPr/>
        </p:nvGrpSpPr>
        <p:grpSpPr>
          <a:xfrm>
            <a:off x="5013129" y="3080983"/>
            <a:ext cx="538274" cy="1048022"/>
            <a:chOff x="0" y="0"/>
            <a:chExt cx="538273" cy="1048021"/>
          </a:xfrm>
        </p:grpSpPr>
        <p:sp>
          <p:nvSpPr>
            <p:cNvPr id="882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83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4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89" name="グループ"/>
          <p:cNvGrpSpPr/>
          <p:nvPr/>
        </p:nvGrpSpPr>
        <p:grpSpPr>
          <a:xfrm>
            <a:off x="18814856" y="3852737"/>
            <a:ext cx="538274" cy="1048022"/>
            <a:chOff x="0" y="0"/>
            <a:chExt cx="538273" cy="1048021"/>
          </a:xfrm>
        </p:grpSpPr>
        <p:sp>
          <p:nvSpPr>
            <p:cNvPr id="886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87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8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90" name="公開鍵をお互いに取得する"/>
          <p:cNvSpPr txBox="1"/>
          <p:nvPr/>
        </p:nvSpPr>
        <p:spPr>
          <a:xfrm>
            <a:off x="14943346" y="9108142"/>
            <a:ext cx="8657520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881944" indent="-881944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公開鍵をお互いに取得する</a:t>
            </a:r>
          </a:p>
        </p:txBody>
      </p:sp>
      <p:grpSp>
        <p:nvGrpSpPr>
          <p:cNvPr id="894" name="グループ"/>
          <p:cNvGrpSpPr/>
          <p:nvPr/>
        </p:nvGrpSpPr>
        <p:grpSpPr>
          <a:xfrm>
            <a:off x="12547034" y="9321618"/>
            <a:ext cx="538274" cy="1048022"/>
            <a:chOff x="0" y="0"/>
            <a:chExt cx="538273" cy="1048021"/>
          </a:xfrm>
        </p:grpSpPr>
        <p:sp>
          <p:nvSpPr>
            <p:cNvPr id="891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2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93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898" name="グループ"/>
          <p:cNvGrpSpPr/>
          <p:nvPr/>
        </p:nvGrpSpPr>
        <p:grpSpPr>
          <a:xfrm>
            <a:off x="1971052" y="4043237"/>
            <a:ext cx="538275" cy="1048022"/>
            <a:chOff x="0" y="0"/>
            <a:chExt cx="538273" cy="1048021"/>
          </a:xfrm>
        </p:grpSpPr>
        <p:sp>
          <p:nvSpPr>
            <p:cNvPr id="895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6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97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899" name="第三者も公開鍵は取得できる"/>
          <p:cNvSpPr txBox="1"/>
          <p:nvPr/>
        </p:nvSpPr>
        <p:spPr>
          <a:xfrm>
            <a:off x="8280707" y="12585825"/>
            <a:ext cx="841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第三者も公開鍵は取得できる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公開鍵暗号"/>
          <p:cNvSpPr txBox="1"/>
          <p:nvPr/>
        </p:nvSpPr>
        <p:spPr>
          <a:xfrm>
            <a:off x="804653" y="663525"/>
            <a:ext cx="22774694" cy="225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公開鍵暗号</a:t>
            </a:r>
          </a:p>
        </p:txBody>
      </p:sp>
      <p:grpSp>
        <p:nvGrpSpPr>
          <p:cNvPr id="904" name="グループ"/>
          <p:cNvGrpSpPr/>
          <p:nvPr/>
        </p:nvGrpSpPr>
        <p:grpSpPr>
          <a:xfrm>
            <a:off x="2991642" y="4350533"/>
            <a:ext cx="1438817" cy="1852304"/>
            <a:chOff x="0" y="0"/>
            <a:chExt cx="1438816" cy="1852302"/>
          </a:xfrm>
        </p:grpSpPr>
        <p:sp>
          <p:nvSpPr>
            <p:cNvPr id="902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3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07" name="グループ"/>
          <p:cNvGrpSpPr/>
          <p:nvPr/>
        </p:nvGrpSpPr>
        <p:grpSpPr>
          <a:xfrm>
            <a:off x="19949235" y="4261970"/>
            <a:ext cx="1438817" cy="1852304"/>
            <a:chOff x="0" y="0"/>
            <a:chExt cx="1438816" cy="1852302"/>
          </a:xfrm>
        </p:grpSpPr>
        <p:sp>
          <p:nvSpPr>
            <p:cNvPr id="905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906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10" name="グループ"/>
          <p:cNvGrpSpPr/>
          <p:nvPr/>
        </p:nvGrpSpPr>
        <p:grpSpPr>
          <a:xfrm>
            <a:off x="11603052" y="10635512"/>
            <a:ext cx="1438817" cy="1852303"/>
            <a:chOff x="0" y="0"/>
            <a:chExt cx="1438816" cy="1852302"/>
          </a:xfrm>
        </p:grpSpPr>
        <p:sp>
          <p:nvSpPr>
            <p:cNvPr id="908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909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1" name="線"/>
          <p:cNvSpPr/>
          <p:nvPr/>
        </p:nvSpPr>
        <p:spPr>
          <a:xfrm flipH="1" flipV="1">
            <a:off x="5044080" y="5188121"/>
            <a:ext cx="14295840" cy="1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915" name="グループ"/>
          <p:cNvGrpSpPr/>
          <p:nvPr/>
        </p:nvGrpSpPr>
        <p:grpSpPr>
          <a:xfrm>
            <a:off x="811809" y="9754847"/>
            <a:ext cx="344179" cy="670118"/>
            <a:chOff x="0" y="0"/>
            <a:chExt cx="344178" cy="670116"/>
          </a:xfrm>
        </p:grpSpPr>
        <p:sp>
          <p:nvSpPr>
            <p:cNvPr id="912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3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14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19" name="グループ"/>
          <p:cNvGrpSpPr/>
          <p:nvPr/>
        </p:nvGrpSpPr>
        <p:grpSpPr>
          <a:xfrm>
            <a:off x="790962" y="11604999"/>
            <a:ext cx="344179" cy="670118"/>
            <a:chOff x="0" y="0"/>
            <a:chExt cx="344178" cy="670116"/>
          </a:xfrm>
        </p:grpSpPr>
        <p:sp>
          <p:nvSpPr>
            <p:cNvPr id="916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7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18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23" name="グループ"/>
          <p:cNvGrpSpPr/>
          <p:nvPr/>
        </p:nvGrpSpPr>
        <p:grpSpPr>
          <a:xfrm>
            <a:off x="1844052" y="5229089"/>
            <a:ext cx="538275" cy="1048022"/>
            <a:chOff x="0" y="0"/>
            <a:chExt cx="538273" cy="1048021"/>
          </a:xfrm>
        </p:grpSpPr>
        <p:sp>
          <p:nvSpPr>
            <p:cNvPr id="920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1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22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24" name="Aさん秘密鍵"/>
          <p:cNvSpPr txBox="1"/>
          <p:nvPr/>
        </p:nvSpPr>
        <p:spPr>
          <a:xfrm>
            <a:off x="731745" y="6502702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Aさん秘密鍵</a:t>
            </a:r>
          </a:p>
        </p:txBody>
      </p:sp>
      <p:sp>
        <p:nvSpPr>
          <p:cNvPr id="925" name="Aさん公開鍵"/>
          <p:cNvSpPr txBox="1"/>
          <p:nvPr/>
        </p:nvSpPr>
        <p:spPr>
          <a:xfrm>
            <a:off x="731745" y="2873533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Aさん公開鍵</a:t>
            </a:r>
          </a:p>
        </p:txBody>
      </p:sp>
      <p:sp>
        <p:nvSpPr>
          <p:cNvPr id="926" name="Bさん公開鍵"/>
          <p:cNvSpPr txBox="1"/>
          <p:nvPr/>
        </p:nvSpPr>
        <p:spPr>
          <a:xfrm>
            <a:off x="20166219" y="2594949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Bさん公開鍵</a:t>
            </a:r>
          </a:p>
        </p:txBody>
      </p:sp>
      <p:sp>
        <p:nvSpPr>
          <p:cNvPr id="927" name="Bさん秘密鍵"/>
          <p:cNvSpPr txBox="1"/>
          <p:nvPr/>
        </p:nvSpPr>
        <p:spPr>
          <a:xfrm>
            <a:off x="20166219" y="6502702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Bさん秘密鍵</a:t>
            </a:r>
          </a:p>
        </p:txBody>
      </p:sp>
      <p:sp>
        <p:nvSpPr>
          <p:cNvPr id="928" name="登場する鍵５つ…"/>
          <p:cNvSpPr txBox="1"/>
          <p:nvPr/>
        </p:nvSpPr>
        <p:spPr>
          <a:xfrm>
            <a:off x="457853" y="7861017"/>
            <a:ext cx="9648826" cy="554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登場する鍵５つ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それぞれで生成される公開鍵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Aさんの秘密鍵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Bさんの秘密鍵</a:t>
            </a:r>
          </a:p>
        </p:txBody>
      </p:sp>
      <p:grpSp>
        <p:nvGrpSpPr>
          <p:cNvPr id="932" name="グループ"/>
          <p:cNvGrpSpPr/>
          <p:nvPr/>
        </p:nvGrpSpPr>
        <p:grpSpPr>
          <a:xfrm>
            <a:off x="781857" y="8773083"/>
            <a:ext cx="344179" cy="670118"/>
            <a:chOff x="0" y="0"/>
            <a:chExt cx="344178" cy="670117"/>
          </a:xfrm>
        </p:grpSpPr>
        <p:sp>
          <p:nvSpPr>
            <p:cNvPr id="929" name="円形"/>
            <p:cNvSpPr/>
            <p:nvPr/>
          </p:nvSpPr>
          <p:spPr>
            <a:xfrm>
              <a:off x="0" y="333192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0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31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36" name="グループ"/>
          <p:cNvGrpSpPr/>
          <p:nvPr/>
        </p:nvGrpSpPr>
        <p:grpSpPr>
          <a:xfrm>
            <a:off x="11294386" y="9321618"/>
            <a:ext cx="538275" cy="1048022"/>
            <a:chOff x="0" y="0"/>
            <a:chExt cx="538273" cy="1048021"/>
          </a:xfrm>
        </p:grpSpPr>
        <p:sp>
          <p:nvSpPr>
            <p:cNvPr id="933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4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35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40" name="グループ"/>
          <p:cNvGrpSpPr/>
          <p:nvPr/>
        </p:nvGrpSpPr>
        <p:grpSpPr>
          <a:xfrm>
            <a:off x="786409" y="10666257"/>
            <a:ext cx="344179" cy="670118"/>
            <a:chOff x="0" y="0"/>
            <a:chExt cx="344178" cy="670116"/>
          </a:xfrm>
        </p:grpSpPr>
        <p:sp>
          <p:nvSpPr>
            <p:cNvPr id="937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38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39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44" name="グループ"/>
          <p:cNvGrpSpPr/>
          <p:nvPr/>
        </p:nvGrpSpPr>
        <p:grpSpPr>
          <a:xfrm>
            <a:off x="21788429" y="3631528"/>
            <a:ext cx="538275" cy="1048022"/>
            <a:chOff x="0" y="0"/>
            <a:chExt cx="538273" cy="1048021"/>
          </a:xfrm>
        </p:grpSpPr>
        <p:sp>
          <p:nvSpPr>
            <p:cNvPr id="941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42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43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48" name="グループ"/>
          <p:cNvGrpSpPr/>
          <p:nvPr/>
        </p:nvGrpSpPr>
        <p:grpSpPr>
          <a:xfrm>
            <a:off x="781857" y="12559430"/>
            <a:ext cx="344179" cy="670118"/>
            <a:chOff x="0" y="0"/>
            <a:chExt cx="344178" cy="670116"/>
          </a:xfrm>
        </p:grpSpPr>
        <p:sp>
          <p:nvSpPr>
            <p:cNvPr id="945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46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47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52" name="グループ"/>
          <p:cNvGrpSpPr/>
          <p:nvPr/>
        </p:nvGrpSpPr>
        <p:grpSpPr>
          <a:xfrm>
            <a:off x="21788431" y="4937762"/>
            <a:ext cx="538274" cy="1048023"/>
            <a:chOff x="0" y="0"/>
            <a:chExt cx="538273" cy="1048022"/>
          </a:xfrm>
        </p:grpSpPr>
        <p:sp>
          <p:nvSpPr>
            <p:cNvPr id="949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50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51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53" name="線"/>
          <p:cNvSpPr/>
          <p:nvPr/>
        </p:nvSpPr>
        <p:spPr>
          <a:xfrm flipH="1">
            <a:off x="12189847" y="5135093"/>
            <a:ext cx="1" cy="4526522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957" name="グループ"/>
          <p:cNvGrpSpPr/>
          <p:nvPr/>
        </p:nvGrpSpPr>
        <p:grpSpPr>
          <a:xfrm>
            <a:off x="5013129" y="3080983"/>
            <a:ext cx="538274" cy="1048022"/>
            <a:chOff x="0" y="0"/>
            <a:chExt cx="538273" cy="1048021"/>
          </a:xfrm>
        </p:grpSpPr>
        <p:sp>
          <p:nvSpPr>
            <p:cNvPr id="954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55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56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58" name="公開鍵をお互いに取得する…"/>
          <p:cNvSpPr txBox="1"/>
          <p:nvPr/>
        </p:nvSpPr>
        <p:spPr>
          <a:xfrm>
            <a:off x="14943346" y="9108141"/>
            <a:ext cx="8657520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marL="881944" indent="-881944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公開鍵をお互いに取得する</a:t>
            </a:r>
          </a:p>
          <a:p>
            <a:pPr marL="881944" indent="-881944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共通鍵をお互いで生成する</a:t>
            </a:r>
          </a:p>
        </p:txBody>
      </p:sp>
      <p:grpSp>
        <p:nvGrpSpPr>
          <p:cNvPr id="962" name="グループ"/>
          <p:cNvGrpSpPr/>
          <p:nvPr/>
        </p:nvGrpSpPr>
        <p:grpSpPr>
          <a:xfrm>
            <a:off x="12547034" y="9321618"/>
            <a:ext cx="538274" cy="1048022"/>
            <a:chOff x="0" y="0"/>
            <a:chExt cx="538273" cy="1048021"/>
          </a:xfrm>
        </p:grpSpPr>
        <p:sp>
          <p:nvSpPr>
            <p:cNvPr id="959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60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61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66" name="グループ"/>
          <p:cNvGrpSpPr/>
          <p:nvPr/>
        </p:nvGrpSpPr>
        <p:grpSpPr>
          <a:xfrm>
            <a:off x="1971052" y="4043237"/>
            <a:ext cx="538275" cy="1048022"/>
            <a:chOff x="0" y="0"/>
            <a:chExt cx="538273" cy="1048021"/>
          </a:xfrm>
        </p:grpSpPr>
        <p:sp>
          <p:nvSpPr>
            <p:cNvPr id="963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64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65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67" name="第三者は共通鍵を生成できない"/>
          <p:cNvSpPr txBox="1"/>
          <p:nvPr/>
        </p:nvSpPr>
        <p:spPr>
          <a:xfrm>
            <a:off x="7963207" y="12585825"/>
            <a:ext cx="9045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第三者は共通鍵を生成できない</a:t>
            </a:r>
          </a:p>
        </p:txBody>
      </p:sp>
      <p:grpSp>
        <p:nvGrpSpPr>
          <p:cNvPr id="971" name="グループ"/>
          <p:cNvGrpSpPr/>
          <p:nvPr/>
        </p:nvGrpSpPr>
        <p:grpSpPr>
          <a:xfrm>
            <a:off x="18814856" y="3852737"/>
            <a:ext cx="538274" cy="1048022"/>
            <a:chOff x="0" y="0"/>
            <a:chExt cx="538273" cy="1048021"/>
          </a:xfrm>
        </p:grpSpPr>
        <p:sp>
          <p:nvSpPr>
            <p:cNvPr id="968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69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70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75" name="グループ"/>
          <p:cNvGrpSpPr/>
          <p:nvPr/>
        </p:nvGrpSpPr>
        <p:grpSpPr>
          <a:xfrm>
            <a:off x="5338670" y="5478539"/>
            <a:ext cx="538275" cy="1048023"/>
            <a:chOff x="0" y="0"/>
            <a:chExt cx="538273" cy="1048021"/>
          </a:xfrm>
        </p:grpSpPr>
        <p:sp>
          <p:nvSpPr>
            <p:cNvPr id="972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73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74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979" name="グループ"/>
          <p:cNvGrpSpPr/>
          <p:nvPr/>
        </p:nvGrpSpPr>
        <p:grpSpPr>
          <a:xfrm>
            <a:off x="18502749" y="5491356"/>
            <a:ext cx="538275" cy="1048023"/>
            <a:chOff x="0" y="0"/>
            <a:chExt cx="538273" cy="1048021"/>
          </a:xfrm>
        </p:grpSpPr>
        <p:sp>
          <p:nvSpPr>
            <p:cNvPr id="976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77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78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980" name="線"/>
          <p:cNvSpPr/>
          <p:nvPr/>
        </p:nvSpPr>
        <p:spPr>
          <a:xfrm flipV="1">
            <a:off x="19287858" y="5681834"/>
            <a:ext cx="2205607" cy="457088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1" name="線"/>
          <p:cNvSpPr/>
          <p:nvPr/>
        </p:nvSpPr>
        <p:spPr>
          <a:xfrm flipH="1" flipV="1">
            <a:off x="19544259" y="4755167"/>
            <a:ext cx="492826" cy="121927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2" name="線"/>
          <p:cNvSpPr/>
          <p:nvPr/>
        </p:nvSpPr>
        <p:spPr>
          <a:xfrm flipH="1" flipV="1">
            <a:off x="2610824" y="5768677"/>
            <a:ext cx="2503963" cy="442291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983" name="線"/>
          <p:cNvSpPr/>
          <p:nvPr/>
        </p:nvSpPr>
        <p:spPr>
          <a:xfrm flipV="1">
            <a:off x="4365477" y="4335745"/>
            <a:ext cx="725761" cy="178434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公開鍵暗号"/>
          <p:cNvSpPr txBox="1"/>
          <p:nvPr/>
        </p:nvSpPr>
        <p:spPr>
          <a:xfrm>
            <a:off x="804653" y="663525"/>
            <a:ext cx="22774694" cy="225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公開鍵暗号</a:t>
            </a:r>
          </a:p>
        </p:txBody>
      </p:sp>
      <p:grpSp>
        <p:nvGrpSpPr>
          <p:cNvPr id="988" name="グループ"/>
          <p:cNvGrpSpPr/>
          <p:nvPr/>
        </p:nvGrpSpPr>
        <p:grpSpPr>
          <a:xfrm>
            <a:off x="2991642" y="4350533"/>
            <a:ext cx="1438817" cy="1852304"/>
            <a:chOff x="0" y="0"/>
            <a:chExt cx="1438816" cy="1852302"/>
          </a:xfrm>
        </p:grpSpPr>
        <p:sp>
          <p:nvSpPr>
            <p:cNvPr id="986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7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91" name="グループ"/>
          <p:cNvGrpSpPr/>
          <p:nvPr/>
        </p:nvGrpSpPr>
        <p:grpSpPr>
          <a:xfrm>
            <a:off x="19949235" y="4261970"/>
            <a:ext cx="1438817" cy="1852304"/>
            <a:chOff x="0" y="0"/>
            <a:chExt cx="1438816" cy="1852302"/>
          </a:xfrm>
        </p:grpSpPr>
        <p:sp>
          <p:nvSpPr>
            <p:cNvPr id="989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990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94" name="グループ"/>
          <p:cNvGrpSpPr/>
          <p:nvPr/>
        </p:nvGrpSpPr>
        <p:grpSpPr>
          <a:xfrm>
            <a:off x="11603052" y="10635512"/>
            <a:ext cx="1438817" cy="1852303"/>
            <a:chOff x="0" y="0"/>
            <a:chExt cx="1438816" cy="1852302"/>
          </a:xfrm>
        </p:grpSpPr>
        <p:sp>
          <p:nvSpPr>
            <p:cNvPr id="992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993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5" name="線"/>
          <p:cNvSpPr/>
          <p:nvPr/>
        </p:nvSpPr>
        <p:spPr>
          <a:xfrm flipH="1" flipV="1">
            <a:off x="5044080" y="5188121"/>
            <a:ext cx="14295840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999" name="グループ"/>
          <p:cNvGrpSpPr/>
          <p:nvPr/>
        </p:nvGrpSpPr>
        <p:grpSpPr>
          <a:xfrm>
            <a:off x="811809" y="9754847"/>
            <a:ext cx="344179" cy="670118"/>
            <a:chOff x="0" y="0"/>
            <a:chExt cx="344178" cy="670116"/>
          </a:xfrm>
        </p:grpSpPr>
        <p:sp>
          <p:nvSpPr>
            <p:cNvPr id="996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97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98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03" name="グループ"/>
          <p:cNvGrpSpPr/>
          <p:nvPr/>
        </p:nvGrpSpPr>
        <p:grpSpPr>
          <a:xfrm>
            <a:off x="790962" y="11604999"/>
            <a:ext cx="344179" cy="670118"/>
            <a:chOff x="0" y="0"/>
            <a:chExt cx="344178" cy="670116"/>
          </a:xfrm>
        </p:grpSpPr>
        <p:sp>
          <p:nvSpPr>
            <p:cNvPr id="1000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1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02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07" name="グループ"/>
          <p:cNvGrpSpPr/>
          <p:nvPr/>
        </p:nvGrpSpPr>
        <p:grpSpPr>
          <a:xfrm>
            <a:off x="1844052" y="5229089"/>
            <a:ext cx="538275" cy="1048022"/>
            <a:chOff x="0" y="0"/>
            <a:chExt cx="538273" cy="1048021"/>
          </a:xfrm>
        </p:grpSpPr>
        <p:sp>
          <p:nvSpPr>
            <p:cNvPr id="1004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5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06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08" name="Aさん秘密鍵"/>
          <p:cNvSpPr txBox="1"/>
          <p:nvPr/>
        </p:nvSpPr>
        <p:spPr>
          <a:xfrm>
            <a:off x="731745" y="6502702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Aさん秘密鍵</a:t>
            </a:r>
          </a:p>
        </p:txBody>
      </p:sp>
      <p:sp>
        <p:nvSpPr>
          <p:cNvPr id="1009" name="Aさん公開鍵"/>
          <p:cNvSpPr txBox="1"/>
          <p:nvPr/>
        </p:nvSpPr>
        <p:spPr>
          <a:xfrm>
            <a:off x="731745" y="2873533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Aさん公開鍵</a:t>
            </a:r>
          </a:p>
        </p:txBody>
      </p:sp>
      <p:sp>
        <p:nvSpPr>
          <p:cNvPr id="1010" name="Bさん公開鍵"/>
          <p:cNvSpPr txBox="1"/>
          <p:nvPr/>
        </p:nvSpPr>
        <p:spPr>
          <a:xfrm>
            <a:off x="20166219" y="2594949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Bさん公開鍵</a:t>
            </a:r>
          </a:p>
        </p:txBody>
      </p:sp>
      <p:sp>
        <p:nvSpPr>
          <p:cNvPr id="1011" name="Bさん秘密鍵"/>
          <p:cNvSpPr txBox="1"/>
          <p:nvPr/>
        </p:nvSpPr>
        <p:spPr>
          <a:xfrm>
            <a:off x="20166219" y="6502702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Bさん秘密鍵</a:t>
            </a:r>
          </a:p>
        </p:txBody>
      </p:sp>
      <p:sp>
        <p:nvSpPr>
          <p:cNvPr id="1012" name="登場する鍵５つ…"/>
          <p:cNvSpPr txBox="1"/>
          <p:nvPr/>
        </p:nvSpPr>
        <p:spPr>
          <a:xfrm>
            <a:off x="457853" y="7861017"/>
            <a:ext cx="9648826" cy="554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登場する鍵５つ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それぞれで生成される公開鍵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Aさんの秘密鍵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Bさんの公開鍵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　　Bさんの秘密鍵</a:t>
            </a:r>
          </a:p>
        </p:txBody>
      </p:sp>
      <p:grpSp>
        <p:nvGrpSpPr>
          <p:cNvPr id="1016" name="グループ"/>
          <p:cNvGrpSpPr/>
          <p:nvPr/>
        </p:nvGrpSpPr>
        <p:grpSpPr>
          <a:xfrm>
            <a:off x="781857" y="8773083"/>
            <a:ext cx="344179" cy="670118"/>
            <a:chOff x="0" y="0"/>
            <a:chExt cx="344178" cy="670117"/>
          </a:xfrm>
        </p:grpSpPr>
        <p:sp>
          <p:nvSpPr>
            <p:cNvPr id="1013" name="円形"/>
            <p:cNvSpPr/>
            <p:nvPr/>
          </p:nvSpPr>
          <p:spPr>
            <a:xfrm>
              <a:off x="0" y="333192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4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15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20" name="グループ"/>
          <p:cNvGrpSpPr/>
          <p:nvPr/>
        </p:nvGrpSpPr>
        <p:grpSpPr>
          <a:xfrm>
            <a:off x="11294386" y="9321618"/>
            <a:ext cx="538275" cy="1048022"/>
            <a:chOff x="0" y="0"/>
            <a:chExt cx="538273" cy="1048021"/>
          </a:xfrm>
        </p:grpSpPr>
        <p:sp>
          <p:nvSpPr>
            <p:cNvPr id="1017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8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19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24" name="グループ"/>
          <p:cNvGrpSpPr/>
          <p:nvPr/>
        </p:nvGrpSpPr>
        <p:grpSpPr>
          <a:xfrm>
            <a:off x="786409" y="10666257"/>
            <a:ext cx="344179" cy="670118"/>
            <a:chOff x="0" y="0"/>
            <a:chExt cx="344178" cy="670116"/>
          </a:xfrm>
        </p:grpSpPr>
        <p:sp>
          <p:nvSpPr>
            <p:cNvPr id="1021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2" name="線"/>
            <p:cNvSpPr/>
            <p:nvPr/>
          </p:nvSpPr>
          <p:spPr>
            <a:xfrm flipV="1">
              <a:off x="168462" y="0"/>
              <a:ext cx="1" cy="336925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23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28" name="グループ"/>
          <p:cNvGrpSpPr/>
          <p:nvPr/>
        </p:nvGrpSpPr>
        <p:grpSpPr>
          <a:xfrm>
            <a:off x="21788429" y="3631528"/>
            <a:ext cx="538275" cy="1048022"/>
            <a:chOff x="0" y="0"/>
            <a:chExt cx="538273" cy="1048021"/>
          </a:xfrm>
        </p:grpSpPr>
        <p:sp>
          <p:nvSpPr>
            <p:cNvPr id="1025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6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27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32" name="グループ"/>
          <p:cNvGrpSpPr/>
          <p:nvPr/>
        </p:nvGrpSpPr>
        <p:grpSpPr>
          <a:xfrm>
            <a:off x="781857" y="12559430"/>
            <a:ext cx="344179" cy="670118"/>
            <a:chOff x="0" y="0"/>
            <a:chExt cx="344178" cy="670116"/>
          </a:xfrm>
        </p:grpSpPr>
        <p:sp>
          <p:nvSpPr>
            <p:cNvPr id="1029" name="円形"/>
            <p:cNvSpPr/>
            <p:nvPr/>
          </p:nvSpPr>
          <p:spPr>
            <a:xfrm>
              <a:off x="0" y="333191"/>
              <a:ext cx="336925" cy="336926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0" name="線"/>
            <p:cNvSpPr/>
            <p:nvPr/>
          </p:nvSpPr>
          <p:spPr>
            <a:xfrm flipV="1">
              <a:off x="168462" y="-1"/>
              <a:ext cx="1" cy="336926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31" name="線"/>
            <p:cNvSpPr/>
            <p:nvPr/>
          </p:nvSpPr>
          <p:spPr>
            <a:xfrm>
              <a:off x="133001" y="168462"/>
              <a:ext cx="211178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36" name="グループ"/>
          <p:cNvGrpSpPr/>
          <p:nvPr/>
        </p:nvGrpSpPr>
        <p:grpSpPr>
          <a:xfrm>
            <a:off x="21788431" y="4937762"/>
            <a:ext cx="538274" cy="1048023"/>
            <a:chOff x="0" y="0"/>
            <a:chExt cx="538273" cy="1048022"/>
          </a:xfrm>
        </p:grpSpPr>
        <p:sp>
          <p:nvSpPr>
            <p:cNvPr id="1033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4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35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37" name="線"/>
          <p:cNvSpPr/>
          <p:nvPr/>
        </p:nvSpPr>
        <p:spPr>
          <a:xfrm flipH="1">
            <a:off x="12189847" y="5135093"/>
            <a:ext cx="1" cy="4526522"/>
          </a:xfrm>
          <a:prstGeom prst="line">
            <a:avLst/>
          </a:prstGeom>
          <a:ln w="1016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041" name="グループ"/>
          <p:cNvGrpSpPr/>
          <p:nvPr/>
        </p:nvGrpSpPr>
        <p:grpSpPr>
          <a:xfrm>
            <a:off x="5013129" y="3080983"/>
            <a:ext cx="538274" cy="1048022"/>
            <a:chOff x="0" y="0"/>
            <a:chExt cx="538273" cy="1048021"/>
          </a:xfrm>
        </p:grpSpPr>
        <p:sp>
          <p:nvSpPr>
            <p:cNvPr id="1038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39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40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42" name="公開鍵をお互いに取得する…"/>
          <p:cNvSpPr txBox="1"/>
          <p:nvPr/>
        </p:nvSpPr>
        <p:spPr>
          <a:xfrm>
            <a:off x="14943346" y="9108141"/>
            <a:ext cx="8657520" cy="268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marL="881944" indent="-881944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公開鍵をお互いに取得する</a:t>
            </a:r>
          </a:p>
          <a:p>
            <a:pPr marL="881944" indent="-881944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共通鍵をお互いで生成する</a:t>
            </a:r>
          </a:p>
          <a:p>
            <a:pPr marL="881944" indent="-881944" algn="l" defTabSz="821531">
              <a:buSzPct val="100000"/>
              <a:buAutoNum type="arabicPeriod" startAt="1"/>
              <a:defRPr sz="5000">
                <a:solidFill>
                  <a:srgbClr val="000000"/>
                </a:solidFill>
              </a:defRPr>
            </a:pPr>
            <a:r>
              <a:t>共通鍵で通信できる</a:t>
            </a:r>
          </a:p>
        </p:txBody>
      </p:sp>
      <p:grpSp>
        <p:nvGrpSpPr>
          <p:cNvPr id="1046" name="グループ"/>
          <p:cNvGrpSpPr/>
          <p:nvPr/>
        </p:nvGrpSpPr>
        <p:grpSpPr>
          <a:xfrm>
            <a:off x="12547034" y="9321618"/>
            <a:ext cx="538274" cy="1048022"/>
            <a:chOff x="0" y="0"/>
            <a:chExt cx="538273" cy="1048021"/>
          </a:xfrm>
        </p:grpSpPr>
        <p:sp>
          <p:nvSpPr>
            <p:cNvPr id="1043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4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45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50" name="グループ"/>
          <p:cNvGrpSpPr/>
          <p:nvPr/>
        </p:nvGrpSpPr>
        <p:grpSpPr>
          <a:xfrm>
            <a:off x="1971052" y="4043237"/>
            <a:ext cx="538275" cy="1048022"/>
            <a:chOff x="0" y="0"/>
            <a:chExt cx="538273" cy="1048021"/>
          </a:xfrm>
        </p:grpSpPr>
        <p:sp>
          <p:nvSpPr>
            <p:cNvPr id="1047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48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49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51" name="第三者は共通鍵を生成できない"/>
          <p:cNvSpPr txBox="1"/>
          <p:nvPr/>
        </p:nvSpPr>
        <p:spPr>
          <a:xfrm>
            <a:off x="7963207" y="12585825"/>
            <a:ext cx="9045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第三者は共通鍵を生成できない</a:t>
            </a:r>
          </a:p>
        </p:txBody>
      </p:sp>
      <p:grpSp>
        <p:nvGrpSpPr>
          <p:cNvPr id="1055" name="グループ"/>
          <p:cNvGrpSpPr/>
          <p:nvPr/>
        </p:nvGrpSpPr>
        <p:grpSpPr>
          <a:xfrm>
            <a:off x="18814856" y="3852737"/>
            <a:ext cx="538274" cy="1048022"/>
            <a:chOff x="0" y="0"/>
            <a:chExt cx="538273" cy="1048021"/>
          </a:xfrm>
        </p:grpSpPr>
        <p:sp>
          <p:nvSpPr>
            <p:cNvPr id="1052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3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54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59" name="グループ"/>
          <p:cNvGrpSpPr/>
          <p:nvPr/>
        </p:nvGrpSpPr>
        <p:grpSpPr>
          <a:xfrm>
            <a:off x="5338670" y="5478539"/>
            <a:ext cx="538275" cy="1048023"/>
            <a:chOff x="0" y="0"/>
            <a:chExt cx="538273" cy="1048021"/>
          </a:xfrm>
        </p:grpSpPr>
        <p:sp>
          <p:nvSpPr>
            <p:cNvPr id="1056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57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58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063" name="グループ"/>
          <p:cNvGrpSpPr/>
          <p:nvPr/>
        </p:nvGrpSpPr>
        <p:grpSpPr>
          <a:xfrm>
            <a:off x="18502749" y="5491356"/>
            <a:ext cx="538275" cy="1048023"/>
            <a:chOff x="0" y="0"/>
            <a:chExt cx="538273" cy="1048021"/>
          </a:xfrm>
        </p:grpSpPr>
        <p:sp>
          <p:nvSpPr>
            <p:cNvPr id="1060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61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62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64" name="線"/>
          <p:cNvSpPr/>
          <p:nvPr/>
        </p:nvSpPr>
        <p:spPr>
          <a:xfrm flipV="1">
            <a:off x="19287858" y="5681834"/>
            <a:ext cx="2205607" cy="457088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65" name="線"/>
          <p:cNvSpPr/>
          <p:nvPr/>
        </p:nvSpPr>
        <p:spPr>
          <a:xfrm flipH="1" flipV="1">
            <a:off x="19544259" y="4755167"/>
            <a:ext cx="492826" cy="121927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66" name="線"/>
          <p:cNvSpPr/>
          <p:nvPr/>
        </p:nvSpPr>
        <p:spPr>
          <a:xfrm flipH="1" flipV="1">
            <a:off x="2610824" y="5768677"/>
            <a:ext cx="2503963" cy="442291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067" name="線"/>
          <p:cNvSpPr/>
          <p:nvPr/>
        </p:nvSpPr>
        <p:spPr>
          <a:xfrm flipV="1">
            <a:off x="4365477" y="4335745"/>
            <a:ext cx="725761" cy="178434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grpSp>
        <p:nvGrpSpPr>
          <p:cNvPr id="1070" name="グループ"/>
          <p:cNvGrpSpPr/>
          <p:nvPr/>
        </p:nvGrpSpPr>
        <p:grpSpPr>
          <a:xfrm>
            <a:off x="11284060" y="6732708"/>
            <a:ext cx="1815880" cy="1815879"/>
            <a:chOff x="0" y="0"/>
            <a:chExt cx="1815878" cy="1815877"/>
          </a:xfrm>
        </p:grpSpPr>
        <p:sp>
          <p:nvSpPr>
            <p:cNvPr id="1068" name="線"/>
            <p:cNvSpPr/>
            <p:nvPr/>
          </p:nvSpPr>
          <p:spPr>
            <a:xfrm>
              <a:off x="0" y="0"/>
              <a:ext cx="1815879" cy="1815879"/>
            </a:xfrm>
            <a:prstGeom prst="line">
              <a:avLst/>
            </a:prstGeom>
            <a:noFill/>
            <a:ln w="3810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69" name="線"/>
            <p:cNvSpPr/>
            <p:nvPr/>
          </p:nvSpPr>
          <p:spPr>
            <a:xfrm flipH="1">
              <a:off x="0" y="0"/>
              <a:ext cx="1815879" cy="1815879"/>
            </a:xfrm>
            <a:prstGeom prst="line">
              <a:avLst/>
            </a:prstGeom>
            <a:noFill/>
            <a:ln w="3810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71" name="共通鍵を渡さず、暗号通信"/>
          <p:cNvSpPr txBox="1"/>
          <p:nvPr/>
        </p:nvSpPr>
        <p:spPr>
          <a:xfrm>
            <a:off x="8395443" y="3896490"/>
            <a:ext cx="76866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共通鍵を渡さず、暗号通信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デジタル庁で採用済み、公開鍵暗号技術によるトラスト（信頼）"/>
          <p:cNvSpPr txBox="1"/>
          <p:nvPr>
            <p:ph type="ctrTitle"/>
          </p:nvPr>
        </p:nvSpPr>
        <p:spPr>
          <a:xfrm>
            <a:off x="386881" y="-32020"/>
            <a:ext cx="23610238" cy="2110590"/>
          </a:xfrm>
          <a:prstGeom prst="rect">
            <a:avLst/>
          </a:prstGeom>
        </p:spPr>
        <p:txBody>
          <a:bodyPr anchor="ctr"/>
          <a:lstStyle>
            <a:lvl1pPr algn="ctr" defTabSz="365760">
              <a:lnSpc>
                <a:spcPct val="100000"/>
              </a:lnSpc>
              <a:spcBef>
                <a:spcPts val="100"/>
              </a:spcBef>
              <a:defRPr spc="0" sz="64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デジタル庁で採用済み、公開鍵暗号技術によるトラスト（信頼）</a:t>
            </a:r>
          </a:p>
        </p:txBody>
      </p:sp>
      <p:sp>
        <p:nvSpPr>
          <p:cNvPr id="1074" name="普通のQRコードリーダーでは読めない→アプリ作成…"/>
          <p:cNvSpPr txBox="1"/>
          <p:nvPr/>
        </p:nvSpPr>
        <p:spPr>
          <a:xfrm>
            <a:off x="15024762" y="9367561"/>
            <a:ext cx="9030082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普通のQRコードリーダーでは読めない→アプリ作成</a:t>
            </a:r>
          </a:p>
          <a:p>
            <a:pPr>
              <a:defRPr sz="3000"/>
            </a:pPr>
          </a:p>
          <a:p>
            <a:pPr>
              <a:defRPr sz="3000"/>
            </a:pPr>
            <a:r>
              <a:t>生年月日、接種記録、公開鍵、電子署名が含まれる</a:t>
            </a:r>
            <a:endParaRPr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>
              <a:defRPr sz="30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デジタル庁の公開鍵</a:t>
            </a:r>
            <a:r>
              <a:t>で検証可能</a:t>
            </a:r>
          </a:p>
        </p:txBody>
      </p:sp>
      <p:pic>
        <p:nvPicPr>
          <p:cNvPr id="10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678"/>
          <a:stretch>
            <a:fillRect/>
          </a:stretch>
        </p:blipFill>
        <p:spPr>
          <a:xfrm>
            <a:off x="14571214" y="2342431"/>
            <a:ext cx="5854483" cy="5938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84552" y="3388194"/>
            <a:ext cx="3415513" cy="3415513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接種証明書のQRコードに含まれる電子署名で誰でも無料で検証可能"/>
          <p:cNvSpPr txBox="1"/>
          <p:nvPr/>
        </p:nvSpPr>
        <p:spPr>
          <a:xfrm>
            <a:off x="1206498" y="12060383"/>
            <a:ext cx="21971004" cy="1861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7200">
              <a:spcBef>
                <a:spcPts val="100"/>
              </a:spcBef>
              <a:defRPr sz="5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接種証明書のQRコードに含まれる電子署名で誰でも無料で検証可能</a:t>
            </a:r>
          </a:p>
        </p:txBody>
      </p:sp>
      <p:pic>
        <p:nvPicPr>
          <p:cNvPr id="107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92179" y="5495065"/>
            <a:ext cx="7620001" cy="530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813" y="2063360"/>
            <a:ext cx="5149782" cy="10076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楕円"/>
          <p:cNvSpPr/>
          <p:nvPr/>
        </p:nvSpPr>
        <p:spPr>
          <a:xfrm>
            <a:off x="21088759" y="4550881"/>
            <a:ext cx="1937617" cy="1988498"/>
          </a:xfrm>
          <a:prstGeom prst="ellipse">
            <a:avLst/>
          </a:prstGeom>
          <a:solidFill>
            <a:srgbClr val="DB9C8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82" name="楕円"/>
          <p:cNvSpPr/>
          <p:nvPr/>
        </p:nvSpPr>
        <p:spPr>
          <a:xfrm>
            <a:off x="1144381" y="4934275"/>
            <a:ext cx="1937617" cy="1988498"/>
          </a:xfrm>
          <a:prstGeom prst="ellipse">
            <a:avLst/>
          </a:prstGeom>
          <a:solidFill>
            <a:srgbClr val="DB9C8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83" name="公開鍵暗号"/>
          <p:cNvSpPr txBox="1"/>
          <p:nvPr/>
        </p:nvSpPr>
        <p:spPr>
          <a:xfrm>
            <a:off x="804653" y="663525"/>
            <a:ext cx="22774694" cy="225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公開鍵暗号</a:t>
            </a:r>
          </a:p>
        </p:txBody>
      </p:sp>
      <p:grpSp>
        <p:nvGrpSpPr>
          <p:cNvPr id="1086" name="グループ"/>
          <p:cNvGrpSpPr/>
          <p:nvPr/>
        </p:nvGrpSpPr>
        <p:grpSpPr>
          <a:xfrm>
            <a:off x="2991642" y="4350533"/>
            <a:ext cx="1438817" cy="1852304"/>
            <a:chOff x="0" y="0"/>
            <a:chExt cx="1438816" cy="1852302"/>
          </a:xfrm>
        </p:grpSpPr>
        <p:sp>
          <p:nvSpPr>
            <p:cNvPr id="1084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5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089" name="グループ"/>
          <p:cNvGrpSpPr/>
          <p:nvPr/>
        </p:nvGrpSpPr>
        <p:grpSpPr>
          <a:xfrm>
            <a:off x="19949235" y="4261970"/>
            <a:ext cx="1438817" cy="1852304"/>
            <a:chOff x="0" y="0"/>
            <a:chExt cx="1438816" cy="1852302"/>
          </a:xfrm>
        </p:grpSpPr>
        <p:sp>
          <p:nvSpPr>
            <p:cNvPr id="1087" name="楕円"/>
            <p:cNvSpPr/>
            <p:nvPr/>
          </p:nvSpPr>
          <p:spPr>
            <a:xfrm>
              <a:off x="197226" y="784841"/>
              <a:ext cx="1053347" cy="1067462"/>
            </a:xfrm>
            <a:prstGeom prst="ellipse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8284"/>
                  </a:solidFill>
                </a:defRPr>
              </a:pPr>
            </a:p>
          </p:txBody>
        </p:sp>
        <p:sp>
          <p:nvSpPr>
            <p:cNvPr id="1088" name="楕円"/>
            <p:cNvSpPr/>
            <p:nvPr/>
          </p:nvSpPr>
          <p:spPr>
            <a:xfrm>
              <a:off x="0" y="0"/>
              <a:ext cx="1438817" cy="1337280"/>
            </a:xfrm>
            <a:prstGeom prst="ellipse">
              <a:avLst/>
            </a:prstGeom>
            <a:solidFill>
              <a:srgbClr val="F0D9A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093" name="グループ"/>
          <p:cNvGrpSpPr/>
          <p:nvPr/>
        </p:nvGrpSpPr>
        <p:grpSpPr>
          <a:xfrm>
            <a:off x="1844052" y="5229089"/>
            <a:ext cx="538275" cy="1048022"/>
            <a:chOff x="0" y="0"/>
            <a:chExt cx="538273" cy="1048021"/>
          </a:xfrm>
        </p:grpSpPr>
        <p:sp>
          <p:nvSpPr>
            <p:cNvPr id="1090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1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092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094" name="Aさん秘密鍵"/>
          <p:cNvSpPr txBox="1"/>
          <p:nvPr/>
        </p:nvSpPr>
        <p:spPr>
          <a:xfrm>
            <a:off x="731745" y="6502702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Aさん秘密鍵</a:t>
            </a:r>
          </a:p>
        </p:txBody>
      </p:sp>
      <p:sp>
        <p:nvSpPr>
          <p:cNvPr id="1095" name="Aさん公開鍵"/>
          <p:cNvSpPr txBox="1"/>
          <p:nvPr/>
        </p:nvSpPr>
        <p:spPr>
          <a:xfrm>
            <a:off x="731745" y="2873533"/>
            <a:ext cx="38068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Aさん公開鍵</a:t>
            </a:r>
          </a:p>
        </p:txBody>
      </p:sp>
      <p:sp>
        <p:nvSpPr>
          <p:cNvPr id="1096" name="Bさん公開鍵"/>
          <p:cNvSpPr txBox="1"/>
          <p:nvPr/>
        </p:nvSpPr>
        <p:spPr>
          <a:xfrm>
            <a:off x="20166219" y="2594949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Bさん公開鍵</a:t>
            </a:r>
          </a:p>
        </p:txBody>
      </p:sp>
      <p:sp>
        <p:nvSpPr>
          <p:cNvPr id="1097" name="Bさん秘密鍵"/>
          <p:cNvSpPr txBox="1"/>
          <p:nvPr/>
        </p:nvSpPr>
        <p:spPr>
          <a:xfrm>
            <a:off x="20166219" y="6502702"/>
            <a:ext cx="3782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Bさん秘密鍵</a:t>
            </a:r>
          </a:p>
        </p:txBody>
      </p:sp>
      <p:grpSp>
        <p:nvGrpSpPr>
          <p:cNvPr id="1101" name="グループ"/>
          <p:cNvGrpSpPr/>
          <p:nvPr/>
        </p:nvGrpSpPr>
        <p:grpSpPr>
          <a:xfrm>
            <a:off x="21788429" y="3631528"/>
            <a:ext cx="538275" cy="1048022"/>
            <a:chOff x="0" y="0"/>
            <a:chExt cx="538273" cy="1048021"/>
          </a:xfrm>
        </p:grpSpPr>
        <p:sp>
          <p:nvSpPr>
            <p:cNvPr id="1098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99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00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365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05" name="グループ"/>
          <p:cNvGrpSpPr/>
          <p:nvPr/>
        </p:nvGrpSpPr>
        <p:grpSpPr>
          <a:xfrm>
            <a:off x="21788431" y="4937762"/>
            <a:ext cx="538274" cy="1048023"/>
            <a:chOff x="0" y="0"/>
            <a:chExt cx="538273" cy="1048022"/>
          </a:xfrm>
        </p:grpSpPr>
        <p:sp>
          <p:nvSpPr>
            <p:cNvPr id="1102" name="円形"/>
            <p:cNvSpPr/>
            <p:nvPr/>
          </p:nvSpPr>
          <p:spPr>
            <a:xfrm>
              <a:off x="0" y="521092"/>
              <a:ext cx="526930" cy="526930"/>
            </a:xfrm>
            <a:prstGeom prst="ellips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03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04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109" name="グループ"/>
          <p:cNvGrpSpPr/>
          <p:nvPr/>
        </p:nvGrpSpPr>
        <p:grpSpPr>
          <a:xfrm>
            <a:off x="1971052" y="4043237"/>
            <a:ext cx="538275" cy="1048022"/>
            <a:chOff x="0" y="0"/>
            <a:chExt cx="538273" cy="1048021"/>
          </a:xfrm>
        </p:grpSpPr>
        <p:sp>
          <p:nvSpPr>
            <p:cNvPr id="1106" name="円形"/>
            <p:cNvSpPr/>
            <p:nvPr/>
          </p:nvSpPr>
          <p:spPr>
            <a:xfrm>
              <a:off x="0" y="521091"/>
              <a:ext cx="526930" cy="526931"/>
            </a:xfrm>
            <a:prstGeom prst="ellips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07" name="線"/>
            <p:cNvSpPr/>
            <p:nvPr/>
          </p:nvSpPr>
          <p:spPr>
            <a:xfrm flipV="1">
              <a:off x="263464" y="-1"/>
              <a:ext cx="1" cy="52693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108" name="線"/>
            <p:cNvSpPr/>
            <p:nvPr/>
          </p:nvSpPr>
          <p:spPr>
            <a:xfrm>
              <a:off x="208005" y="263464"/>
              <a:ext cx="330269" cy="1"/>
            </a:xfrm>
            <a:prstGeom prst="line">
              <a:avLst/>
            </a:prstGeom>
            <a:noFill/>
            <a:ln w="127000" cap="flat">
              <a:solidFill>
                <a:srgbClr val="00882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1110" name="秘密鍵は、その権限次第で…"/>
          <p:cNvSpPr txBox="1"/>
          <p:nvPr/>
        </p:nvSpPr>
        <p:spPr>
          <a:xfrm>
            <a:off x="6064993" y="9253314"/>
            <a:ext cx="12347576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秘密鍵は、その権限次第で</a:t>
            </a:r>
          </a:p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実印以上に大事なデータ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マイナンバーカード"/>
          <p:cNvSpPr txBox="1"/>
          <p:nvPr>
            <p:ph type="ctrTitle"/>
          </p:nvPr>
        </p:nvSpPr>
        <p:spPr>
          <a:xfrm>
            <a:off x="-1244334" y="200545"/>
            <a:ext cx="14860970" cy="2292827"/>
          </a:xfrm>
          <a:prstGeom prst="rect">
            <a:avLst/>
          </a:prstGeom>
        </p:spPr>
        <p:txBody>
          <a:bodyPr anchor="ctr"/>
          <a:lstStyle>
            <a:lvl1pPr algn="ctr">
              <a:defRPr spc="-200" sz="10000"/>
            </a:lvl1pPr>
          </a:lstStyle>
          <a:p>
            <a:pPr/>
            <a:r>
              <a:t>マイナンバーカード</a:t>
            </a:r>
          </a:p>
        </p:txBody>
      </p:sp>
      <p:pic>
        <p:nvPicPr>
          <p:cNvPr id="111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1088" t="0" r="0" b="17553"/>
          <a:stretch>
            <a:fillRect/>
          </a:stretch>
        </p:blipFill>
        <p:spPr>
          <a:xfrm>
            <a:off x="14268603" y="-98590"/>
            <a:ext cx="10115749" cy="12692071"/>
          </a:xfrm>
          <a:prstGeom prst="rect">
            <a:avLst/>
          </a:prstGeom>
          <a:ln w="12700">
            <a:miter lim="400000"/>
          </a:ln>
        </p:spPr>
      </p:pic>
      <p:sp>
        <p:nvSpPr>
          <p:cNvPr id="1114" name="問題…"/>
          <p:cNvSpPr txBox="1"/>
          <p:nvPr/>
        </p:nvSpPr>
        <p:spPr>
          <a:xfrm>
            <a:off x="1310188" y="3275647"/>
            <a:ext cx="11824001" cy="4497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1901904">
              <a:lnSpc>
                <a:spcPct val="80000"/>
              </a:lnSpc>
              <a:defRPr spc="-109" sz="546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問題</a:t>
            </a:r>
          </a:p>
          <a:p>
            <a:pPr algn="l" defTabSz="1901904">
              <a:lnSpc>
                <a:spcPct val="80000"/>
              </a:lnSpc>
              <a:defRPr spc="-109" sz="546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- 秘密鍵を自分で作成できない</a:t>
            </a:r>
          </a:p>
          <a:p>
            <a:pPr algn="l" defTabSz="1901904">
              <a:lnSpc>
                <a:spcPct val="80000"/>
              </a:lnSpc>
              <a:defRPr spc="-109" sz="546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- マイナンバーが裏面に記載</a:t>
            </a:r>
          </a:p>
          <a:p>
            <a:pPr marL="693419" indent="-693419" algn="l" defTabSz="1901904">
              <a:lnSpc>
                <a:spcPct val="80000"/>
              </a:lnSpc>
              <a:buSzPct val="123000"/>
              <a:buChar char="-"/>
              <a:defRPr spc="-109" sz="546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QRコードにもこそっと記載</a:t>
            </a:r>
          </a:p>
          <a:p>
            <a:pPr marL="693419" indent="-693419" algn="l" defTabSz="1901904">
              <a:lnSpc>
                <a:spcPct val="80000"/>
              </a:lnSpc>
              <a:buSzPct val="123000"/>
              <a:buChar char="-"/>
              <a:defRPr spc="-109" sz="546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電子証明書に関する説明がない</a:t>
            </a:r>
          </a:p>
        </p:txBody>
      </p:sp>
      <p:pic>
        <p:nvPicPr>
          <p:cNvPr id="111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2041" y="8212991"/>
            <a:ext cx="7825850" cy="4875120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矢印"/>
          <p:cNvSpPr/>
          <p:nvPr/>
        </p:nvSpPr>
        <p:spPr>
          <a:xfrm>
            <a:off x="2610925" y="11768016"/>
            <a:ext cx="1024522" cy="102452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17" name="https://www.facebook.com/permalink.php?story_fbid=pfbid02iBZQ5PfPV2ENH34u3ofrY8Bbe6EmGFdF5cCWoA1yYnXK3AfVUDLP9xuLJ3i1m5ptl&amp;id=100044425659806"/>
          <p:cNvSpPr txBox="1"/>
          <p:nvPr/>
        </p:nvSpPr>
        <p:spPr>
          <a:xfrm>
            <a:off x="9645182" y="12950443"/>
            <a:ext cx="1468982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https://www.facebook.com/permalink.php?story_fbid=pfbid02iBZQ5PfPV2ENH34u3ofrY8Bbe6EmGFdF5cCWoA1yYnXK3AfVUDLP9xuLJ3i1m5ptl&amp;id=100044425659806</a:t>
            </a:r>
          </a:p>
        </p:txBody>
      </p:sp>
      <p:sp>
        <p:nvSpPr>
          <p:cNvPr id="1118" name="線"/>
          <p:cNvSpPr/>
          <p:nvPr/>
        </p:nvSpPr>
        <p:spPr>
          <a:xfrm>
            <a:off x="16674242" y="12620479"/>
            <a:ext cx="530105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公開鍵暗号、スゴイ！"/>
          <p:cNvSpPr txBox="1"/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公開鍵暗号、スゴイ！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インターネットは…"/>
          <p:cNvSpPr txBox="1"/>
          <p:nvPr>
            <p:ph type="title"/>
          </p:nvPr>
        </p:nvSpPr>
        <p:spPr>
          <a:xfrm>
            <a:off x="3233988" y="870690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ネットワークが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sp>
        <p:nvSpPr>
          <p:cNvPr id="1123" name="合計100おく台くらい"/>
          <p:cNvSpPr txBox="1"/>
          <p:nvPr/>
        </p:nvSpPr>
        <p:spPr>
          <a:xfrm>
            <a:off x="10025760" y="12306644"/>
            <a:ext cx="11588596" cy="131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合計100おく台くらい</a:t>
            </a:r>
          </a:p>
        </p:txBody>
      </p:sp>
      <p:pic>
        <p:nvPicPr>
          <p:cNvPr id="112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5242" y="8783844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45735" y="7697478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4525724" y="9774201"/>
            <a:ext cx="6413516" cy="28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32368" y="8431160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4749" y="10010214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4237463" y="7274792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15084" y="11400840"/>
            <a:ext cx="6413517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85567" y="6434769"/>
            <a:ext cx="6413516" cy="280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45886" y="9774201"/>
            <a:ext cx="6413517" cy="28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0322878" y="11400840"/>
            <a:ext cx="6413517" cy="280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IPv4"/>
          <p:cNvSpPr txBox="1"/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pc="-600" sz="30000"/>
            </a:lvl1pPr>
          </a:lstStyle>
          <a:p>
            <a:pPr/>
            <a:r>
              <a:t>IPv4</a:t>
            </a:r>
          </a:p>
        </p:txBody>
      </p:sp>
      <p:sp>
        <p:nvSpPr>
          <p:cNvPr id="1136" name="since 1978"/>
          <p:cNvSpPr txBox="1"/>
          <p:nvPr/>
        </p:nvSpPr>
        <p:spPr>
          <a:xfrm>
            <a:off x="6290986" y="9050626"/>
            <a:ext cx="11802028" cy="1126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80000"/>
              </a:lnSpc>
              <a:defRPr spc="-119" sz="6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since 1978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